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63E0B3E-A116-45B9-8046-A5672419103E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4EAE3C3-15D3-427A-A655-C047857D1D89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26FFC9B-C91E-426C-BD59-E29F48BED1B1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AABD893-CB7F-48B1-A83E-3AE2EA698F73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89CF152-8DEF-43F2-8809-4BF2EDE7E06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9ABDC2D-302C-48EE-8959-7C5F94367666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8A58849-C42A-4F19-8351-8BAE325097E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A10DA23-D86E-4496-B362-199F7F55CAA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1ED7417-0AEE-42EE-A64D-C0B8C8C6B0CA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5FE1827-3092-4A99-B72C-53D3523EE45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5229E07-6572-4AF9-AEE5-FCDC54CF2B40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39F3CAA-B8EB-4806-9FE2-86945B33E021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DBACBCF-C181-4FE6-A186-29F9A0A9104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F04CBD8-2965-470F-9A87-C65A3940248B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12D5D1D-9BD8-458C-BA71-5226E5B2A1F3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3EBEF36-18AA-4A3C-95B4-4182F88A6CC9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CDD417B-6B81-4FCC-A4DE-9D383807B0F0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7D23E8F-E8C0-4228-9628-D0F77B71B5C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1049454-0ED7-4288-A662-3D4D5621C77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C944C49-2368-4B6B-9611-F00AE8D695AA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7DA0262-A774-4A7E-9F83-0A9657519554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2C49303-8C31-40CB-A6FA-F8F17F9241C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7E52929-803B-4868-8D90-44B9DFCD2EF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9276E4E-AAFC-4470-AD88-3039C3148F5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880" cy="124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124080" y="4767120"/>
            <a:ext cx="2894400" cy="273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010280" y="11160"/>
            <a:ext cx="2132640" cy="271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8103F64-D05D-4279-868A-F8365938DED0}" type="slidenum">
              <a:rPr lang="ru-RU" sz="1200" b="0" strike="noStrike" spc="-1">
                <a:solidFill>
                  <a:srgbClr val="8B8B8B"/>
                </a:solidFill>
                <a:latin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611280" y="4767120"/>
            <a:ext cx="2132640" cy="273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4"/>
          </p:nvPr>
        </p:nvSpPr>
        <p:spPr>
          <a:xfrm>
            <a:off x="3124080" y="4767120"/>
            <a:ext cx="2894400" cy="273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sldNum" idx="5"/>
          </p:nvPr>
        </p:nvSpPr>
        <p:spPr>
          <a:xfrm>
            <a:off x="7010280" y="11160"/>
            <a:ext cx="2132640" cy="271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DCB86D8-E201-4140-8653-BDD32C2A453A}" type="slidenum">
              <a:rPr lang="ru-RU" sz="1200" b="0" strike="noStrike" spc="-1">
                <a:solidFill>
                  <a:srgbClr val="8B8B8B"/>
                </a:solidFill>
                <a:latin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6"/>
          </p:nvPr>
        </p:nvSpPr>
        <p:spPr>
          <a:xfrm>
            <a:off x="611280" y="4767120"/>
            <a:ext cx="2132640" cy="273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icture 2" descr="http://fs1.ppt4web.ru/images/95403/125633/218/img0.jpg"/>
          <p:cNvPicPr/>
          <p:nvPr/>
        </p:nvPicPr>
        <p:blipFill>
          <a:blip r:embed="rId2"/>
          <a:stretch/>
        </p:blipFill>
        <p:spPr>
          <a:xfrm>
            <a:off x="339120" y="-289080"/>
            <a:ext cx="3439800" cy="2571840"/>
          </a:xfrm>
          <a:prstGeom prst="rect">
            <a:avLst/>
          </a:prstGeom>
          <a:ln w="0">
            <a:noFill/>
          </a:ln>
          <a:effectLst>
            <a:softEdge rad="127080"/>
          </a:effectLst>
        </p:spPr>
      </p:pic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3132000" y="339480"/>
            <a:ext cx="5831640" cy="3095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ctr">
            <a:noAutofit/>
          </a:bodyPr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000" b="1" i="1" strike="noStrike" spc="-1" dirty="0">
                <a:solidFill>
                  <a:srgbClr val="000000"/>
                </a:solidFill>
                <a:latin typeface="Arial"/>
              </a:rPr>
              <a:t>Прием в 1 класс </a:t>
            </a:r>
            <a:r>
              <a:rPr sz="3000" dirty="0"/>
              <a:t/>
            </a:r>
            <a:br>
              <a:rPr sz="3000" dirty="0"/>
            </a:br>
            <a:r>
              <a:rPr lang="ru-RU" sz="3000" b="1" i="1" strike="noStrike" spc="-1" dirty="0">
                <a:solidFill>
                  <a:srgbClr val="000000"/>
                </a:solidFill>
                <a:latin typeface="Arial"/>
              </a:rPr>
              <a:t>в </a:t>
            </a:r>
            <a:r>
              <a:rPr lang="ru-RU" sz="3000" b="1" i="1" strike="noStrike" spc="-1" dirty="0" smtClean="0">
                <a:solidFill>
                  <a:srgbClr val="000000"/>
                </a:solidFill>
                <a:latin typeface="Arial"/>
              </a:rPr>
              <a:t>2026-2027 </a:t>
            </a:r>
            <a:r>
              <a:rPr lang="ru-RU" sz="3000" b="1" i="1" strike="noStrike" spc="-1" dirty="0">
                <a:solidFill>
                  <a:srgbClr val="000000"/>
                </a:solidFill>
                <a:latin typeface="Arial"/>
              </a:rPr>
              <a:t>учебном г</a:t>
            </a:r>
            <a:r>
              <a:rPr lang="ru-RU" sz="3000" b="1" strike="noStrike" spc="-1" dirty="0">
                <a:solidFill>
                  <a:srgbClr val="000000"/>
                </a:solidFill>
                <a:latin typeface="Arial"/>
              </a:rPr>
              <a:t>оду</a:t>
            </a:r>
            <a:endParaRPr lang="ru-RU" sz="3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subTitle"/>
          </p:nvPr>
        </p:nvSpPr>
        <p:spPr>
          <a:xfrm>
            <a:off x="2411640" y="2859840"/>
            <a:ext cx="6623640" cy="215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rmAutofit/>
          </a:bodyPr>
          <a:lstStyle/>
          <a:p>
            <a:pPr indent="0" algn="r">
              <a:lnSpc>
                <a:spcPct val="100000"/>
              </a:lnSpc>
              <a:spcBef>
                <a:spcPts val="286"/>
              </a:spcBef>
              <a:buNone/>
              <a:tabLst>
                <a:tab pos="0" algn="l"/>
              </a:tabLst>
            </a:pPr>
            <a:endParaRPr lang="ru-RU" sz="143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Номер слайда 3"/>
          <p:cNvSpPr/>
          <p:nvPr/>
        </p:nvSpPr>
        <p:spPr>
          <a:xfrm>
            <a:off x="7020000" y="4516560"/>
            <a:ext cx="2132640" cy="27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C6B8CAD1-3EA7-4549-8918-2E76824D9E88}" type="slidenum">
              <a:rPr lang="ru-RU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10</a:t>
            </a:fld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AutoShape 2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8" name="AutoShape 4"/>
          <p:cNvSpPr/>
          <p:nvPr/>
        </p:nvSpPr>
        <p:spPr>
          <a:xfrm>
            <a:off x="307800" y="792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9" name="TextBox 1"/>
          <p:cNvSpPr/>
          <p:nvPr/>
        </p:nvSpPr>
        <p:spPr>
          <a:xfrm>
            <a:off x="612720" y="209160"/>
            <a:ext cx="791028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2060"/>
                </a:solidFill>
                <a:latin typeface="Arial"/>
                <a:ea typeface="Calibri"/>
              </a:rPr>
              <a:t>Сроки принятия решения о зачислении ребенка 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Прямоугольник 2"/>
          <p:cNvSpPr/>
          <p:nvPr/>
        </p:nvSpPr>
        <p:spPr>
          <a:xfrm>
            <a:off x="612720" y="1003680"/>
            <a:ext cx="8422560" cy="36918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C00000"/>
                </a:solidFill>
                <a:latin typeface="Arial"/>
                <a:ea typeface="DejaVu Sans"/>
              </a:rPr>
              <a:t>1 этап</a:t>
            </a:r>
            <a:r>
              <a:rPr lang="ru-RU" sz="1800" b="0" strike="noStrike" spc="-1" dirty="0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r>
              <a:rPr lang="ru-RU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- </a:t>
            </a:r>
            <a:r>
              <a:rPr lang="ru-RU" sz="1800" b="0" strike="noStrike" spc="-1" dirty="0">
                <a:solidFill>
                  <a:srgbClr val="002060"/>
                </a:solidFill>
                <a:latin typeface="Arial"/>
                <a:ea typeface="DejaVu Sans"/>
              </a:rPr>
              <a:t>Зачисление оформляется приказом гимназии в течение 3 рабочих дней после завершения приема документов (</a:t>
            </a:r>
            <a:r>
              <a:rPr lang="ru-RU" sz="1800" b="1" i="1" strike="noStrike" spc="-1" dirty="0">
                <a:solidFill>
                  <a:srgbClr val="002060"/>
                </a:solidFill>
                <a:latin typeface="Arial"/>
                <a:ea typeface="DejaVu Sans"/>
              </a:rPr>
              <a:t>с 1 по 5 июля </a:t>
            </a:r>
            <a:r>
              <a:rPr lang="ru-RU" sz="1800" b="1" i="1" strike="noStrike" spc="-1" dirty="0" smtClean="0">
                <a:solidFill>
                  <a:srgbClr val="002060"/>
                </a:solidFill>
                <a:latin typeface="Arial"/>
                <a:ea typeface="DejaVu Sans"/>
              </a:rPr>
              <a:t>2026 </a:t>
            </a:r>
            <a:r>
              <a:rPr lang="ru-RU" sz="1800" b="1" i="1" strike="noStrike" spc="-1" dirty="0">
                <a:solidFill>
                  <a:srgbClr val="002060"/>
                </a:solidFill>
                <a:latin typeface="Arial"/>
                <a:ea typeface="DejaVu Sans"/>
              </a:rPr>
              <a:t>года</a:t>
            </a:r>
            <a:r>
              <a:rPr lang="ru-RU" sz="1800" b="0" strike="noStrike" spc="-1" dirty="0">
                <a:solidFill>
                  <a:srgbClr val="002060"/>
                </a:solidFill>
                <a:latin typeface="Arial"/>
                <a:ea typeface="DejaVu Sans"/>
              </a:rPr>
              <a:t>). 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C00000"/>
                </a:solidFill>
                <a:latin typeface="Arial"/>
                <a:ea typeface="DejaVu Sans"/>
              </a:rPr>
              <a:t>2 этап </a:t>
            </a:r>
            <a:r>
              <a:rPr lang="ru-RU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-  </a:t>
            </a:r>
            <a:r>
              <a:rPr lang="ru-RU" sz="1800" b="0" strike="noStrike" spc="-1" dirty="0">
                <a:solidFill>
                  <a:srgbClr val="002060"/>
                </a:solidFill>
                <a:latin typeface="Arial"/>
                <a:ea typeface="DejaVu Sans"/>
              </a:rPr>
              <a:t>Зачисление оформляется приказом гимназии в течение 5 рабочих дней после подачи заявления и пакета документов.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 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C00000"/>
                </a:solidFill>
                <a:latin typeface="Arial"/>
                <a:ea typeface="DejaVu Sans"/>
              </a:rPr>
              <a:t>!</a:t>
            </a:r>
            <a:r>
              <a:rPr lang="ru-RU" sz="18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ru-RU" sz="1800" b="1" strike="noStrike" spc="-1" dirty="0">
                <a:solidFill>
                  <a:srgbClr val="002060"/>
                </a:solidFill>
                <a:latin typeface="Arial"/>
                <a:ea typeface="DejaVu Sans"/>
              </a:rPr>
              <a:t>Приказы</a:t>
            </a:r>
            <a:r>
              <a:rPr lang="ru-RU" sz="1800" b="0" strike="noStrike" spc="-1" dirty="0">
                <a:solidFill>
                  <a:srgbClr val="002060"/>
                </a:solidFill>
                <a:latin typeface="Arial"/>
                <a:ea typeface="DejaVu Sans"/>
              </a:rPr>
              <a:t> о зачислении в первый класс размещаются </a:t>
            </a:r>
            <a:r>
              <a:rPr lang="ru-RU" sz="1800" b="1" strike="noStrike" spc="-1" dirty="0">
                <a:solidFill>
                  <a:srgbClr val="002060"/>
                </a:solidFill>
                <a:latin typeface="Arial"/>
                <a:ea typeface="DejaVu Sans"/>
              </a:rPr>
              <a:t>на информационном стенде гимназии </a:t>
            </a:r>
            <a:r>
              <a:rPr lang="ru-RU" sz="1800" b="0" strike="noStrike" spc="-1" dirty="0">
                <a:solidFill>
                  <a:srgbClr val="002060"/>
                </a:solidFill>
                <a:latin typeface="Arial"/>
                <a:ea typeface="DejaVu Sans"/>
              </a:rPr>
              <a:t>в день их издания. </a:t>
            </a:r>
            <a:r>
              <a:rPr lang="ru-RU" sz="1800" b="0" strike="noStrike" spc="-1" dirty="0">
                <a:solidFill>
                  <a:srgbClr val="C00000"/>
                </a:solidFill>
                <a:latin typeface="Arial"/>
                <a:ea typeface="DejaVu Sans"/>
              </a:rPr>
              <a:t>На сайте не размещаются!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C00000"/>
                </a:solidFill>
                <a:latin typeface="Arial"/>
                <a:ea typeface="DejaVu Sans"/>
              </a:rPr>
              <a:t>! </a:t>
            </a:r>
            <a:r>
              <a:rPr lang="ru-RU" sz="1800" b="0" strike="noStrike" spc="-1" dirty="0">
                <a:solidFill>
                  <a:srgbClr val="002060"/>
                </a:solidFill>
                <a:latin typeface="Arial"/>
                <a:ea typeface="DejaVu Sans"/>
              </a:rPr>
              <a:t>Посещение детьми занятий по подготовке к школе не является преимущественным правом при зачислении в гимназию.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C00000"/>
                </a:solidFill>
                <a:latin typeface="Arial"/>
                <a:ea typeface="DejaVu Sans"/>
              </a:rPr>
              <a:t>! </a:t>
            </a:r>
            <a:r>
              <a:rPr lang="ru-RU" sz="1800" b="1" strike="noStrike" spc="-1" dirty="0">
                <a:solidFill>
                  <a:srgbClr val="002060"/>
                </a:solidFill>
                <a:latin typeface="Arial"/>
                <a:ea typeface="DejaVu Sans"/>
              </a:rPr>
              <a:t>Отказ в приеме – только при отсутствии свободных мест.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3132000" y="-62280"/>
            <a:ext cx="3974040" cy="867600"/>
          </a:xfrm>
          <a:prstGeom prst="rect">
            <a:avLst/>
          </a:prstGeom>
          <a:noFill/>
          <a:ln w="0">
            <a:noFill/>
          </a:ln>
        </p:spPr>
        <p:txBody>
          <a:bodyPr lIns="0" tIns="9360" rIns="0" bIns="0" numCol="1" spcCol="0" anchor="ctr">
            <a:noAutofit/>
          </a:bodyPr>
          <a:lstStyle/>
          <a:p>
            <a:pPr marL="9360" indent="0">
              <a:lnSpc>
                <a:spcPct val="100000"/>
              </a:lnSpc>
              <a:spcBef>
                <a:spcPts val="74"/>
              </a:spcBef>
              <a:buNone/>
              <a:tabLst>
                <a:tab pos="0" algn="l"/>
              </a:tabLst>
            </a:pPr>
            <a:r>
              <a:rPr lang="ru-RU" sz="1350" b="1" strike="noStrike" spc="-4">
                <a:solidFill>
                  <a:srgbClr val="001F5F"/>
                </a:solidFill>
                <a:latin typeface="Arial"/>
              </a:rPr>
              <a:t>СПОСОБЫ ПРИЕМА</a:t>
            </a:r>
            <a:r>
              <a:rPr lang="ru-RU" sz="1350" b="1" strike="noStrike" spc="-12">
                <a:solidFill>
                  <a:srgbClr val="001F5F"/>
                </a:solidFill>
                <a:latin typeface="Arial"/>
              </a:rPr>
              <a:t> </a:t>
            </a:r>
            <a:r>
              <a:rPr lang="ru-RU" sz="1350" b="1" strike="noStrike" spc="-1">
                <a:solidFill>
                  <a:srgbClr val="001F5F"/>
                </a:solidFill>
                <a:latin typeface="Arial"/>
              </a:rPr>
              <a:t>В </a:t>
            </a:r>
            <a:r>
              <a:rPr lang="ru-RU" sz="1350" b="1" strike="noStrike" spc="-4">
                <a:solidFill>
                  <a:srgbClr val="001F5F"/>
                </a:solidFill>
                <a:latin typeface="Arial"/>
              </a:rPr>
              <a:t>ПЕРВЫЕ</a:t>
            </a:r>
            <a:r>
              <a:rPr lang="ru-RU" sz="1350" b="1" strike="noStrike" spc="-1">
                <a:solidFill>
                  <a:srgbClr val="001F5F"/>
                </a:solidFill>
                <a:latin typeface="Arial"/>
              </a:rPr>
              <a:t> </a:t>
            </a:r>
            <a:r>
              <a:rPr lang="ru-RU" sz="1350" b="1" strike="noStrike" spc="-4">
                <a:solidFill>
                  <a:srgbClr val="001F5F"/>
                </a:solidFill>
                <a:latin typeface="Arial"/>
              </a:rPr>
              <a:t>КЛАССЫ</a:t>
            </a:r>
            <a:r>
              <a:rPr lang="ru-RU" sz="1350" b="1" strike="noStrike" spc="-15">
                <a:solidFill>
                  <a:srgbClr val="001F5F"/>
                </a:solidFill>
                <a:latin typeface="Arial"/>
              </a:rPr>
              <a:t> </a:t>
            </a:r>
            <a:endParaRPr lang="ru-RU" sz="1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object 3"/>
          <p:cNvSpPr/>
          <p:nvPr/>
        </p:nvSpPr>
        <p:spPr>
          <a:xfrm>
            <a:off x="5545440" y="1997280"/>
            <a:ext cx="1905480" cy="644760"/>
          </a:xfrm>
          <a:custGeom>
            <a:avLst/>
            <a:gdLst>
              <a:gd name="textAreaLeft" fmla="*/ 0 w 1905480"/>
              <a:gd name="textAreaRight" fmla="*/ 1906560 w 1905480"/>
              <a:gd name="textAreaTop" fmla="*/ 0 h 644760"/>
              <a:gd name="textAreaBottom" fmla="*/ 645840 h 644760"/>
            </a:gdLst>
            <a:ahLst/>
            <a:cxnLst/>
            <a:rect l="textAreaLeft" t="textAreaTop" r="textAreaRight" b="textAreaBottom"/>
            <a:pathLst>
              <a:path w="2541904" h="861060">
                <a:moveTo>
                  <a:pt x="2398395" y="0"/>
                </a:moveTo>
                <a:lnTo>
                  <a:pt x="143383" y="0"/>
                </a:lnTo>
                <a:lnTo>
                  <a:pt x="98039" y="7304"/>
                </a:lnTo>
                <a:lnTo>
                  <a:pt x="58677" y="27647"/>
                </a:lnTo>
                <a:lnTo>
                  <a:pt x="27647" y="58677"/>
                </a:lnTo>
                <a:lnTo>
                  <a:pt x="7304" y="98039"/>
                </a:lnTo>
                <a:lnTo>
                  <a:pt x="0" y="143383"/>
                </a:lnTo>
                <a:lnTo>
                  <a:pt x="0" y="717423"/>
                </a:lnTo>
                <a:lnTo>
                  <a:pt x="7304" y="762779"/>
                </a:lnTo>
                <a:lnTo>
                  <a:pt x="27647" y="802173"/>
                </a:lnTo>
                <a:lnTo>
                  <a:pt x="58677" y="833240"/>
                </a:lnTo>
                <a:lnTo>
                  <a:pt x="98039" y="853615"/>
                </a:lnTo>
                <a:lnTo>
                  <a:pt x="143383" y="860933"/>
                </a:lnTo>
                <a:lnTo>
                  <a:pt x="2398395" y="860933"/>
                </a:lnTo>
                <a:lnTo>
                  <a:pt x="2443751" y="853615"/>
                </a:lnTo>
                <a:lnTo>
                  <a:pt x="2483145" y="833240"/>
                </a:lnTo>
                <a:lnTo>
                  <a:pt x="2514212" y="802173"/>
                </a:lnTo>
                <a:lnTo>
                  <a:pt x="2534587" y="762779"/>
                </a:lnTo>
                <a:lnTo>
                  <a:pt x="2541905" y="717423"/>
                </a:lnTo>
                <a:lnTo>
                  <a:pt x="2541905" y="143383"/>
                </a:lnTo>
                <a:lnTo>
                  <a:pt x="2534587" y="98039"/>
                </a:lnTo>
                <a:lnTo>
                  <a:pt x="2514212" y="58677"/>
                </a:lnTo>
                <a:lnTo>
                  <a:pt x="2483145" y="27647"/>
                </a:lnTo>
                <a:lnTo>
                  <a:pt x="2443751" y="7304"/>
                </a:lnTo>
                <a:lnTo>
                  <a:pt x="2398395" y="0"/>
                </a:lnTo>
                <a:close/>
              </a:path>
            </a:pathLst>
          </a:custGeom>
          <a:solidFill>
            <a:srgbClr val="C0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3" name="object 4"/>
          <p:cNvSpPr/>
          <p:nvPr/>
        </p:nvSpPr>
        <p:spPr>
          <a:xfrm>
            <a:off x="5726880" y="2135520"/>
            <a:ext cx="1521000" cy="31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23760" rIns="0" bIns="0" anchor="t">
            <a:spAutoFit/>
          </a:bodyPr>
          <a:lstStyle/>
          <a:p>
            <a:pPr marL="9360" algn="ctr">
              <a:lnSpc>
                <a:spcPct val="91000"/>
              </a:lnSpc>
              <a:spcBef>
                <a:spcPts val="187"/>
              </a:spcBef>
            </a:pPr>
            <a:r>
              <a:rPr lang="ru-RU" sz="1050" b="0" strike="noStrike" spc="-1">
                <a:solidFill>
                  <a:srgbClr val="FFFFFF"/>
                </a:solidFill>
                <a:latin typeface="Arial"/>
                <a:ea typeface="DejaVu Sans"/>
              </a:rPr>
              <a:t>электронной форме посредством ЕПГУ</a:t>
            </a:r>
            <a:endParaRPr lang="ru-RU" sz="105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4" name="object 5"/>
          <p:cNvGrpSpPr/>
          <p:nvPr/>
        </p:nvGrpSpPr>
        <p:grpSpPr>
          <a:xfrm>
            <a:off x="6660000" y="2646720"/>
            <a:ext cx="2159280" cy="888480"/>
            <a:chOff x="6660000" y="2646720"/>
            <a:chExt cx="2159280" cy="888480"/>
          </a:xfrm>
        </p:grpSpPr>
        <p:sp>
          <p:nvSpPr>
            <p:cNvPr id="175" name="object 6"/>
            <p:cNvSpPr/>
            <p:nvPr/>
          </p:nvSpPr>
          <p:spPr>
            <a:xfrm>
              <a:off x="6844320" y="2646720"/>
              <a:ext cx="380520" cy="239760"/>
            </a:xfrm>
            <a:custGeom>
              <a:avLst/>
              <a:gdLst>
                <a:gd name="textAreaLeft" fmla="*/ 0 w 380520"/>
                <a:gd name="textAreaRight" fmla="*/ 381600 w 380520"/>
                <a:gd name="textAreaTop" fmla="*/ 0 h 239760"/>
                <a:gd name="textAreaBottom" fmla="*/ 240840 h 239760"/>
              </a:gdLst>
              <a:ahLst/>
              <a:cxnLst/>
              <a:rect l="textAreaLeft" t="textAreaTop" r="textAreaRight" b="textAreaBottom"/>
              <a:pathLst>
                <a:path w="441959" h="321310">
                  <a:moveTo>
                    <a:pt x="0" y="0"/>
                  </a:moveTo>
                  <a:lnTo>
                    <a:pt x="44217" y="23215"/>
                  </a:lnTo>
                  <a:lnTo>
                    <a:pt x="87697" y="47684"/>
                  </a:lnTo>
                  <a:lnTo>
                    <a:pt x="130417" y="73385"/>
                  </a:lnTo>
                  <a:lnTo>
                    <a:pt x="172352" y="100300"/>
                  </a:lnTo>
                  <a:lnTo>
                    <a:pt x="213476" y="128410"/>
                  </a:lnTo>
                  <a:lnTo>
                    <a:pt x="253766" y="157694"/>
                  </a:lnTo>
                  <a:lnTo>
                    <a:pt x="293197" y="188134"/>
                  </a:lnTo>
                  <a:lnTo>
                    <a:pt x="331743" y="219709"/>
                  </a:lnTo>
                  <a:lnTo>
                    <a:pt x="369381" y="252401"/>
                  </a:lnTo>
                  <a:lnTo>
                    <a:pt x="406086" y="286189"/>
                  </a:lnTo>
                  <a:lnTo>
                    <a:pt x="441833" y="321055"/>
                  </a:lnTo>
                </a:path>
              </a:pathLst>
            </a:custGeom>
            <a:noFill/>
            <a:ln w="9525">
              <a:solidFill>
                <a:srgbClr val="C0504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76" name="object 7"/>
            <p:cNvSpPr/>
            <p:nvPr/>
          </p:nvSpPr>
          <p:spPr>
            <a:xfrm>
              <a:off x="6660000" y="2890440"/>
              <a:ext cx="2159280" cy="644760"/>
            </a:xfrm>
            <a:custGeom>
              <a:avLst/>
              <a:gdLst>
                <a:gd name="textAreaLeft" fmla="*/ 0 w 2159280"/>
                <a:gd name="textAreaRight" fmla="*/ 2160360 w 2159280"/>
                <a:gd name="textAreaTop" fmla="*/ 0 h 644760"/>
                <a:gd name="textAreaBottom" fmla="*/ 645840 h 644760"/>
              </a:gdLst>
              <a:ahLst/>
              <a:cxnLst/>
              <a:rect l="textAreaLeft" t="textAreaTop" r="textAreaRight" b="textAreaBottom"/>
              <a:pathLst>
                <a:path w="2503170" h="861060">
                  <a:moveTo>
                    <a:pt x="2359405" y="0"/>
                  </a:moveTo>
                  <a:lnTo>
                    <a:pt x="143509" y="0"/>
                  </a:lnTo>
                  <a:lnTo>
                    <a:pt x="98153" y="7304"/>
                  </a:lnTo>
                  <a:lnTo>
                    <a:pt x="58759" y="27647"/>
                  </a:lnTo>
                  <a:lnTo>
                    <a:pt x="27692" y="58677"/>
                  </a:lnTo>
                  <a:lnTo>
                    <a:pt x="7317" y="98039"/>
                  </a:lnTo>
                  <a:lnTo>
                    <a:pt x="0" y="143383"/>
                  </a:lnTo>
                  <a:lnTo>
                    <a:pt x="0" y="717423"/>
                  </a:lnTo>
                  <a:lnTo>
                    <a:pt x="7317" y="762779"/>
                  </a:lnTo>
                  <a:lnTo>
                    <a:pt x="27692" y="802173"/>
                  </a:lnTo>
                  <a:lnTo>
                    <a:pt x="58759" y="833240"/>
                  </a:lnTo>
                  <a:lnTo>
                    <a:pt x="98153" y="853615"/>
                  </a:lnTo>
                  <a:lnTo>
                    <a:pt x="143509" y="860933"/>
                  </a:lnTo>
                  <a:lnTo>
                    <a:pt x="2359405" y="860933"/>
                  </a:lnTo>
                  <a:lnTo>
                    <a:pt x="2404762" y="853615"/>
                  </a:lnTo>
                  <a:lnTo>
                    <a:pt x="2444156" y="833240"/>
                  </a:lnTo>
                  <a:lnTo>
                    <a:pt x="2475223" y="802173"/>
                  </a:lnTo>
                  <a:lnTo>
                    <a:pt x="2495598" y="762779"/>
                  </a:lnTo>
                  <a:lnTo>
                    <a:pt x="2502916" y="717423"/>
                  </a:lnTo>
                  <a:lnTo>
                    <a:pt x="2502916" y="143383"/>
                  </a:lnTo>
                  <a:lnTo>
                    <a:pt x="2495598" y="98039"/>
                  </a:lnTo>
                  <a:lnTo>
                    <a:pt x="2475223" y="58677"/>
                  </a:lnTo>
                  <a:lnTo>
                    <a:pt x="2444156" y="27647"/>
                  </a:lnTo>
                  <a:lnTo>
                    <a:pt x="2404762" y="7304"/>
                  </a:lnTo>
                  <a:lnTo>
                    <a:pt x="2359405" y="0"/>
                  </a:lnTo>
                  <a:close/>
                </a:path>
              </a:pathLst>
            </a:custGeom>
            <a:solidFill>
              <a:srgbClr val="9BBA58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77" name="object 8"/>
            <p:cNvSpPr/>
            <p:nvPr/>
          </p:nvSpPr>
          <p:spPr>
            <a:xfrm>
              <a:off x="6660000" y="2890440"/>
              <a:ext cx="2159280" cy="644760"/>
            </a:xfrm>
            <a:custGeom>
              <a:avLst/>
              <a:gdLst>
                <a:gd name="textAreaLeft" fmla="*/ 0 w 2159280"/>
                <a:gd name="textAreaRight" fmla="*/ 2160360 w 2159280"/>
                <a:gd name="textAreaTop" fmla="*/ 0 h 644760"/>
                <a:gd name="textAreaBottom" fmla="*/ 645840 h 644760"/>
              </a:gdLst>
              <a:ahLst/>
              <a:cxnLst/>
              <a:rect l="textAreaLeft" t="textAreaTop" r="textAreaRight" b="textAreaBottom"/>
              <a:pathLst>
                <a:path w="2503170" h="861060">
                  <a:moveTo>
                    <a:pt x="0" y="143383"/>
                  </a:moveTo>
                  <a:lnTo>
                    <a:pt x="7317" y="98039"/>
                  </a:lnTo>
                  <a:lnTo>
                    <a:pt x="27692" y="58677"/>
                  </a:lnTo>
                  <a:lnTo>
                    <a:pt x="58759" y="27647"/>
                  </a:lnTo>
                  <a:lnTo>
                    <a:pt x="98153" y="7304"/>
                  </a:lnTo>
                  <a:lnTo>
                    <a:pt x="143509" y="0"/>
                  </a:lnTo>
                  <a:lnTo>
                    <a:pt x="2359405" y="0"/>
                  </a:lnTo>
                  <a:lnTo>
                    <a:pt x="2404762" y="7304"/>
                  </a:lnTo>
                  <a:lnTo>
                    <a:pt x="2444156" y="27647"/>
                  </a:lnTo>
                  <a:lnTo>
                    <a:pt x="2475223" y="58677"/>
                  </a:lnTo>
                  <a:lnTo>
                    <a:pt x="2495598" y="98039"/>
                  </a:lnTo>
                  <a:lnTo>
                    <a:pt x="2502916" y="143383"/>
                  </a:lnTo>
                  <a:lnTo>
                    <a:pt x="2502916" y="717423"/>
                  </a:lnTo>
                  <a:lnTo>
                    <a:pt x="2495598" y="762779"/>
                  </a:lnTo>
                  <a:lnTo>
                    <a:pt x="2475223" y="802173"/>
                  </a:lnTo>
                  <a:lnTo>
                    <a:pt x="2444156" y="833240"/>
                  </a:lnTo>
                  <a:lnTo>
                    <a:pt x="2404762" y="853615"/>
                  </a:lnTo>
                  <a:lnTo>
                    <a:pt x="2359405" y="860933"/>
                  </a:lnTo>
                  <a:lnTo>
                    <a:pt x="143509" y="860933"/>
                  </a:lnTo>
                  <a:lnTo>
                    <a:pt x="98153" y="853615"/>
                  </a:lnTo>
                  <a:lnTo>
                    <a:pt x="58759" y="833240"/>
                  </a:lnTo>
                  <a:lnTo>
                    <a:pt x="27692" y="802173"/>
                  </a:lnTo>
                  <a:lnTo>
                    <a:pt x="7317" y="762779"/>
                  </a:lnTo>
                  <a:lnTo>
                    <a:pt x="0" y="717423"/>
                  </a:lnTo>
                  <a:lnTo>
                    <a:pt x="0" y="143383"/>
                  </a:lnTo>
                  <a:close/>
                </a:path>
              </a:pathLst>
            </a:custGeom>
            <a:solidFill>
              <a:srgbClr val="006600"/>
            </a:solidFill>
            <a:ln w="25399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178" name="object 9"/>
          <p:cNvSpPr/>
          <p:nvPr/>
        </p:nvSpPr>
        <p:spPr>
          <a:xfrm>
            <a:off x="7020000" y="2957400"/>
            <a:ext cx="1439280" cy="46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9360" rIns="0" bIns="0" anchor="t">
            <a:spAutoFit/>
          </a:bodyPr>
          <a:lstStyle/>
          <a:p>
            <a:pPr algn="ctr">
              <a:lnSpc>
                <a:spcPts val="1208"/>
              </a:lnSpc>
              <a:spcBef>
                <a:spcPts val="74"/>
              </a:spcBef>
            </a:pPr>
            <a:r>
              <a:rPr lang="ru-RU" sz="1050" b="0" strike="noStrike" spc="-1">
                <a:solidFill>
                  <a:srgbClr val="FFFFFF"/>
                </a:solidFill>
                <a:latin typeface="Verdana"/>
                <a:ea typeface="DejaVu Sans"/>
              </a:rPr>
              <a:t>лично</a:t>
            </a:r>
            <a:r>
              <a:rPr lang="ru-RU" sz="1050" b="0" strike="noStrike" spc="-55">
                <a:solidFill>
                  <a:srgbClr val="FFFFFF"/>
                </a:solidFill>
                <a:latin typeface="Verdana"/>
                <a:ea typeface="DejaVu Sans"/>
              </a:rPr>
              <a:t> </a:t>
            </a:r>
            <a:r>
              <a:rPr lang="ru-RU" sz="1050" b="0" strike="noStrike" spc="-1">
                <a:solidFill>
                  <a:srgbClr val="FFFFFF"/>
                </a:solidFill>
                <a:latin typeface="Verdana"/>
                <a:ea typeface="DejaVu Sans"/>
              </a:rPr>
              <a:t>в</a:t>
            </a:r>
            <a:endParaRPr lang="ru-RU" sz="1050" b="0" strike="noStrike" spc="-1">
              <a:solidFill>
                <a:srgbClr val="000000"/>
              </a:solidFill>
              <a:latin typeface="Arial"/>
            </a:endParaRPr>
          </a:p>
          <a:p>
            <a:pPr marL="9360" algn="ctr">
              <a:lnSpc>
                <a:spcPts val="1140"/>
              </a:lnSpc>
              <a:spcBef>
                <a:spcPts val="85"/>
              </a:spcBef>
            </a:pPr>
            <a:r>
              <a:rPr lang="ru-RU" sz="1050" b="0" strike="noStrike" spc="-1">
                <a:solidFill>
                  <a:srgbClr val="FFFFFF"/>
                </a:solidFill>
                <a:latin typeface="Verdana"/>
                <a:ea typeface="DejaVu Sans"/>
              </a:rPr>
              <a:t>обра</a:t>
            </a:r>
            <a:r>
              <a:rPr lang="ru-RU" sz="1050" b="0" strike="noStrike" spc="-4">
                <a:solidFill>
                  <a:srgbClr val="FFFFFF"/>
                </a:solidFill>
                <a:latin typeface="Verdana"/>
                <a:ea typeface="DejaVu Sans"/>
              </a:rPr>
              <a:t>з</a:t>
            </a:r>
            <a:r>
              <a:rPr lang="ru-RU" sz="1050" b="0" strike="noStrike" spc="-1">
                <a:solidFill>
                  <a:srgbClr val="FFFFFF"/>
                </a:solidFill>
                <a:latin typeface="Verdana"/>
                <a:ea typeface="DejaVu Sans"/>
              </a:rPr>
              <a:t>ователь</a:t>
            </a:r>
            <a:r>
              <a:rPr lang="ru-RU" sz="1050" b="0" strike="noStrike" spc="-9">
                <a:solidFill>
                  <a:srgbClr val="FFFFFF"/>
                </a:solidFill>
                <a:latin typeface="Verdana"/>
                <a:ea typeface="DejaVu Sans"/>
              </a:rPr>
              <a:t>н</a:t>
            </a:r>
            <a:r>
              <a:rPr lang="ru-RU" sz="1050" b="0" strike="noStrike" spc="-1">
                <a:solidFill>
                  <a:srgbClr val="FFFFFF"/>
                </a:solidFill>
                <a:latin typeface="Verdana"/>
                <a:ea typeface="DejaVu Sans"/>
              </a:rPr>
              <a:t>ую  организацию</a:t>
            </a:r>
            <a:endParaRPr lang="ru-RU" sz="10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object 14"/>
          <p:cNvSpPr/>
          <p:nvPr/>
        </p:nvSpPr>
        <p:spPr>
          <a:xfrm>
            <a:off x="6480000" y="4320000"/>
            <a:ext cx="3117600" cy="31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25560" rIns="0" bIns="0" anchor="t">
            <a:spAutoFit/>
          </a:bodyPr>
          <a:lstStyle/>
          <a:p>
            <a:pPr marL="9360" algn="ctr">
              <a:lnSpc>
                <a:spcPts val="1154"/>
              </a:lnSpc>
              <a:spcBef>
                <a:spcPts val="204"/>
              </a:spcBef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80" name="object 15"/>
          <p:cNvGrpSpPr/>
          <p:nvPr/>
        </p:nvGrpSpPr>
        <p:grpSpPr>
          <a:xfrm>
            <a:off x="4413600" y="3185280"/>
            <a:ext cx="2635920" cy="815760"/>
            <a:chOff x="4413600" y="3185280"/>
            <a:chExt cx="2635920" cy="815760"/>
          </a:xfrm>
        </p:grpSpPr>
        <p:sp>
          <p:nvSpPr>
            <p:cNvPr id="181" name="object 16"/>
            <p:cNvSpPr/>
            <p:nvPr/>
          </p:nvSpPr>
          <p:spPr>
            <a:xfrm>
              <a:off x="5801040" y="3837240"/>
              <a:ext cx="1248480" cy="163800"/>
            </a:xfrm>
            <a:custGeom>
              <a:avLst/>
              <a:gdLst>
                <a:gd name="textAreaLeft" fmla="*/ 0 w 1248480"/>
                <a:gd name="textAreaRight" fmla="*/ 1249560 w 1248480"/>
                <a:gd name="textAreaTop" fmla="*/ 0 h 163800"/>
                <a:gd name="textAreaBottom" fmla="*/ 164880 h 163800"/>
              </a:gdLst>
              <a:ahLst/>
              <a:cxnLst/>
              <a:rect l="textAreaLeft" t="textAreaTop" r="textAreaRight" b="textAreaBottom"/>
              <a:pathLst>
                <a:path w="1666240" h="219709">
                  <a:moveTo>
                    <a:pt x="1665732" y="8166"/>
                  </a:moveTo>
                  <a:lnTo>
                    <a:pt x="1622176" y="31189"/>
                  </a:lnTo>
                  <a:lnTo>
                    <a:pt x="1578141" y="52882"/>
                  </a:lnTo>
                  <a:lnTo>
                    <a:pt x="1533656" y="73246"/>
                  </a:lnTo>
                  <a:lnTo>
                    <a:pt x="1488749" y="92279"/>
                  </a:lnTo>
                  <a:lnTo>
                    <a:pt x="1443449" y="109983"/>
                  </a:lnTo>
                  <a:lnTo>
                    <a:pt x="1397784" y="126357"/>
                  </a:lnTo>
                  <a:lnTo>
                    <a:pt x="1351784" y="141401"/>
                  </a:lnTo>
                  <a:lnTo>
                    <a:pt x="1305476" y="155117"/>
                  </a:lnTo>
                  <a:lnTo>
                    <a:pt x="1258889" y="167503"/>
                  </a:lnTo>
                  <a:lnTo>
                    <a:pt x="1212052" y="178560"/>
                  </a:lnTo>
                  <a:lnTo>
                    <a:pt x="1164993" y="188288"/>
                  </a:lnTo>
                  <a:lnTo>
                    <a:pt x="1117741" y="196687"/>
                  </a:lnTo>
                  <a:lnTo>
                    <a:pt x="1070324" y="203757"/>
                  </a:lnTo>
                  <a:lnTo>
                    <a:pt x="1022771" y="209499"/>
                  </a:lnTo>
                  <a:lnTo>
                    <a:pt x="975111" y="213913"/>
                  </a:lnTo>
                  <a:lnTo>
                    <a:pt x="927371" y="216999"/>
                  </a:lnTo>
                  <a:lnTo>
                    <a:pt x="879582" y="218756"/>
                  </a:lnTo>
                  <a:lnTo>
                    <a:pt x="831770" y="219186"/>
                  </a:lnTo>
                  <a:lnTo>
                    <a:pt x="783965" y="218287"/>
                  </a:lnTo>
                  <a:lnTo>
                    <a:pt x="736196" y="216061"/>
                  </a:lnTo>
                  <a:lnTo>
                    <a:pt x="688491" y="212508"/>
                  </a:lnTo>
                  <a:lnTo>
                    <a:pt x="640877" y="207627"/>
                  </a:lnTo>
                  <a:lnTo>
                    <a:pt x="593385" y="201419"/>
                  </a:lnTo>
                  <a:lnTo>
                    <a:pt x="546043" y="193884"/>
                  </a:lnTo>
                  <a:lnTo>
                    <a:pt x="498879" y="185022"/>
                  </a:lnTo>
                  <a:lnTo>
                    <a:pt x="451921" y="174833"/>
                  </a:lnTo>
                  <a:lnTo>
                    <a:pt x="405199" y="163317"/>
                  </a:lnTo>
                  <a:lnTo>
                    <a:pt x="358741" y="150475"/>
                  </a:lnTo>
                  <a:lnTo>
                    <a:pt x="312575" y="136306"/>
                  </a:lnTo>
                  <a:lnTo>
                    <a:pt x="266729" y="120812"/>
                  </a:lnTo>
                  <a:lnTo>
                    <a:pt x="221234" y="103991"/>
                  </a:lnTo>
                  <a:lnTo>
                    <a:pt x="176117" y="85844"/>
                  </a:lnTo>
                  <a:lnTo>
                    <a:pt x="131406" y="66371"/>
                  </a:lnTo>
                  <a:lnTo>
                    <a:pt x="87130" y="45573"/>
                  </a:lnTo>
                  <a:lnTo>
                    <a:pt x="43319" y="23449"/>
                  </a:lnTo>
                  <a:lnTo>
                    <a:pt x="0" y="0"/>
                  </a:lnTo>
                </a:path>
              </a:pathLst>
            </a:custGeom>
            <a:noFill/>
            <a:ln w="9524">
              <a:solidFill>
                <a:srgbClr val="8063A1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82" name="object 17"/>
            <p:cNvSpPr/>
            <p:nvPr/>
          </p:nvSpPr>
          <p:spPr>
            <a:xfrm rot="2400">
              <a:off x="4480200" y="3186000"/>
              <a:ext cx="2066400" cy="644400"/>
            </a:xfrm>
            <a:custGeom>
              <a:avLst/>
              <a:gdLst>
                <a:gd name="textAreaLeft" fmla="*/ 0 w 2066400"/>
                <a:gd name="textAreaRight" fmla="*/ 2067480 w 2066400"/>
                <a:gd name="textAreaTop" fmla="*/ 0 h 644400"/>
                <a:gd name="textAreaBottom" fmla="*/ 645120 h 644400"/>
              </a:gdLst>
              <a:ahLst/>
              <a:cxnLst/>
              <a:rect l="textAreaLeft" t="textAreaTop" r="textAreaRight" b="textAreaBottom"/>
              <a:pathLst>
                <a:path w="2539365" h="861060">
                  <a:moveTo>
                    <a:pt x="2395473" y="0"/>
                  </a:moveTo>
                  <a:lnTo>
                    <a:pt x="143509" y="0"/>
                  </a:lnTo>
                  <a:lnTo>
                    <a:pt x="98153" y="7321"/>
                  </a:lnTo>
                  <a:lnTo>
                    <a:pt x="58759" y="27705"/>
                  </a:lnTo>
                  <a:lnTo>
                    <a:pt x="27692" y="58784"/>
                  </a:lnTo>
                  <a:lnTo>
                    <a:pt x="7317" y="98187"/>
                  </a:lnTo>
                  <a:lnTo>
                    <a:pt x="0" y="143548"/>
                  </a:lnTo>
                  <a:lnTo>
                    <a:pt x="0" y="717499"/>
                  </a:lnTo>
                  <a:lnTo>
                    <a:pt x="7317" y="762854"/>
                  </a:lnTo>
                  <a:lnTo>
                    <a:pt x="27692" y="802245"/>
                  </a:lnTo>
                  <a:lnTo>
                    <a:pt x="58759" y="833308"/>
                  </a:lnTo>
                  <a:lnTo>
                    <a:pt x="98153" y="853680"/>
                  </a:lnTo>
                  <a:lnTo>
                    <a:pt x="143509" y="860996"/>
                  </a:lnTo>
                  <a:lnTo>
                    <a:pt x="2395473" y="860996"/>
                  </a:lnTo>
                  <a:lnTo>
                    <a:pt x="2440830" y="853680"/>
                  </a:lnTo>
                  <a:lnTo>
                    <a:pt x="2480224" y="833308"/>
                  </a:lnTo>
                  <a:lnTo>
                    <a:pt x="2511291" y="802245"/>
                  </a:lnTo>
                  <a:lnTo>
                    <a:pt x="2531666" y="762854"/>
                  </a:lnTo>
                  <a:lnTo>
                    <a:pt x="2538984" y="717499"/>
                  </a:lnTo>
                  <a:lnTo>
                    <a:pt x="2538984" y="143548"/>
                  </a:lnTo>
                  <a:lnTo>
                    <a:pt x="2531666" y="98187"/>
                  </a:lnTo>
                  <a:lnTo>
                    <a:pt x="2511291" y="58784"/>
                  </a:lnTo>
                  <a:lnTo>
                    <a:pt x="2480224" y="27705"/>
                  </a:lnTo>
                  <a:lnTo>
                    <a:pt x="2440830" y="7321"/>
                  </a:lnTo>
                  <a:lnTo>
                    <a:pt x="2395473" y="0"/>
                  </a:lnTo>
                  <a:close/>
                </a:path>
              </a:pathLst>
            </a:custGeom>
            <a:solidFill>
              <a:srgbClr val="0070C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83" name="object 18"/>
            <p:cNvSpPr/>
            <p:nvPr/>
          </p:nvSpPr>
          <p:spPr>
            <a:xfrm>
              <a:off x="4413600" y="3185280"/>
              <a:ext cx="1903320" cy="644760"/>
            </a:xfrm>
            <a:custGeom>
              <a:avLst/>
              <a:gdLst>
                <a:gd name="textAreaLeft" fmla="*/ 0 w 1903320"/>
                <a:gd name="textAreaRight" fmla="*/ 1904400 w 1903320"/>
                <a:gd name="textAreaTop" fmla="*/ 0 h 644760"/>
                <a:gd name="textAreaBottom" fmla="*/ 645840 h 644760"/>
              </a:gdLst>
              <a:ahLst/>
              <a:cxnLst/>
              <a:rect l="textAreaLeft" t="textAreaTop" r="textAreaRight" b="textAreaBottom"/>
              <a:pathLst>
                <a:path w="2539365" h="861060">
                  <a:moveTo>
                    <a:pt x="0" y="143548"/>
                  </a:moveTo>
                  <a:lnTo>
                    <a:pt x="7317" y="98187"/>
                  </a:lnTo>
                  <a:lnTo>
                    <a:pt x="27692" y="58784"/>
                  </a:lnTo>
                  <a:lnTo>
                    <a:pt x="58759" y="27705"/>
                  </a:lnTo>
                  <a:lnTo>
                    <a:pt x="98153" y="7321"/>
                  </a:lnTo>
                  <a:lnTo>
                    <a:pt x="143509" y="0"/>
                  </a:lnTo>
                  <a:lnTo>
                    <a:pt x="2395473" y="0"/>
                  </a:lnTo>
                  <a:lnTo>
                    <a:pt x="2440830" y="7321"/>
                  </a:lnTo>
                  <a:lnTo>
                    <a:pt x="2480224" y="27705"/>
                  </a:lnTo>
                  <a:lnTo>
                    <a:pt x="2511291" y="58784"/>
                  </a:lnTo>
                  <a:lnTo>
                    <a:pt x="2531666" y="98187"/>
                  </a:lnTo>
                  <a:lnTo>
                    <a:pt x="2538984" y="143548"/>
                  </a:lnTo>
                  <a:lnTo>
                    <a:pt x="2538984" y="717499"/>
                  </a:lnTo>
                  <a:lnTo>
                    <a:pt x="2531666" y="762854"/>
                  </a:lnTo>
                  <a:lnTo>
                    <a:pt x="2511291" y="802245"/>
                  </a:lnTo>
                  <a:lnTo>
                    <a:pt x="2480224" y="833308"/>
                  </a:lnTo>
                  <a:lnTo>
                    <a:pt x="2440830" y="853680"/>
                  </a:lnTo>
                  <a:lnTo>
                    <a:pt x="2395473" y="860996"/>
                  </a:lnTo>
                  <a:lnTo>
                    <a:pt x="143509" y="860996"/>
                  </a:lnTo>
                  <a:lnTo>
                    <a:pt x="98153" y="853680"/>
                  </a:lnTo>
                  <a:lnTo>
                    <a:pt x="58759" y="833308"/>
                  </a:lnTo>
                  <a:lnTo>
                    <a:pt x="27692" y="802245"/>
                  </a:lnTo>
                  <a:lnTo>
                    <a:pt x="7317" y="762854"/>
                  </a:lnTo>
                  <a:lnTo>
                    <a:pt x="0" y="717499"/>
                  </a:lnTo>
                  <a:lnTo>
                    <a:pt x="0" y="143548"/>
                  </a:lnTo>
                  <a:close/>
                </a:path>
              </a:pathLst>
            </a:custGeom>
            <a:noFill/>
            <a:ln w="2540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184" name="object 19"/>
          <p:cNvSpPr/>
          <p:nvPr/>
        </p:nvSpPr>
        <p:spPr>
          <a:xfrm>
            <a:off x="4476960" y="3259440"/>
            <a:ext cx="1868400" cy="27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21600" rIns="0" bIns="0" anchor="t">
            <a:spAutoFit/>
          </a:bodyPr>
          <a:lstStyle/>
          <a:p>
            <a:pPr marL="9360" algn="ctr">
              <a:lnSpc>
                <a:spcPct val="91000"/>
              </a:lnSpc>
              <a:spcBef>
                <a:spcPts val="170"/>
              </a:spcBef>
            </a:pPr>
            <a:r>
              <a:rPr lang="ru-RU" sz="900" b="0" strike="noStrike" spc="-4">
                <a:solidFill>
                  <a:srgbClr val="FFFFFF"/>
                </a:solidFill>
                <a:latin typeface="Verdana"/>
                <a:ea typeface="DejaVu Sans"/>
              </a:rPr>
              <a:t>через операторов почтовой </a:t>
            </a:r>
            <a:r>
              <a:rPr lang="ru-RU" sz="900" b="0" strike="noStrike" spc="-307">
                <a:solidFill>
                  <a:srgbClr val="FFFFFF"/>
                </a:solidFill>
                <a:latin typeface="Verdana"/>
                <a:ea typeface="DejaVu Sans"/>
              </a:rPr>
              <a:t> </a:t>
            </a:r>
            <a:r>
              <a:rPr lang="ru-RU" sz="900" b="0" strike="noStrike" spc="-4">
                <a:solidFill>
                  <a:srgbClr val="FFFFFF"/>
                </a:solidFill>
                <a:latin typeface="Verdana"/>
                <a:ea typeface="DejaVu Sans"/>
              </a:rPr>
              <a:t>связи </a:t>
            </a:r>
            <a:endParaRPr lang="ru-RU" sz="9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85" name="object 20"/>
          <p:cNvGrpSpPr/>
          <p:nvPr/>
        </p:nvGrpSpPr>
        <p:grpSpPr>
          <a:xfrm>
            <a:off x="4454280" y="2948400"/>
            <a:ext cx="1799280" cy="1492200"/>
            <a:chOff x="4454280" y="2948400"/>
            <a:chExt cx="1799280" cy="1492200"/>
          </a:xfrm>
        </p:grpSpPr>
        <p:sp>
          <p:nvSpPr>
            <p:cNvPr id="186" name="object 21"/>
            <p:cNvSpPr/>
            <p:nvPr/>
          </p:nvSpPr>
          <p:spPr>
            <a:xfrm>
              <a:off x="5288400" y="3844080"/>
              <a:ext cx="96480" cy="596520"/>
            </a:xfrm>
            <a:custGeom>
              <a:avLst/>
              <a:gdLst>
                <a:gd name="textAreaLeft" fmla="*/ 0 w 96480"/>
                <a:gd name="textAreaRight" fmla="*/ 97560 w 96480"/>
                <a:gd name="textAreaTop" fmla="*/ 0 h 596520"/>
                <a:gd name="textAreaBottom" fmla="*/ 597600 h 596520"/>
              </a:gdLst>
              <a:ahLst/>
              <a:cxnLst/>
              <a:rect l="textAreaLeft" t="textAreaTop" r="textAreaRight" b="textAreaBottom"/>
              <a:pathLst>
                <a:path w="130175" h="796925">
                  <a:moveTo>
                    <a:pt x="129762" y="796925"/>
                  </a:moveTo>
                  <a:lnTo>
                    <a:pt x="111003" y="749415"/>
                  </a:lnTo>
                  <a:lnTo>
                    <a:pt x="93688" y="701445"/>
                  </a:lnTo>
                  <a:lnTo>
                    <a:pt x="77820" y="653047"/>
                  </a:lnTo>
                  <a:lnTo>
                    <a:pt x="63407" y="604254"/>
                  </a:lnTo>
                  <a:lnTo>
                    <a:pt x="50452" y="555099"/>
                  </a:lnTo>
                  <a:lnTo>
                    <a:pt x="38963" y="505616"/>
                  </a:lnTo>
                  <a:lnTo>
                    <a:pt x="28943" y="455837"/>
                  </a:lnTo>
                  <a:lnTo>
                    <a:pt x="20399" y="405796"/>
                  </a:lnTo>
                  <a:lnTo>
                    <a:pt x="13336" y="355526"/>
                  </a:lnTo>
                  <a:lnTo>
                    <a:pt x="7759" y="305060"/>
                  </a:lnTo>
                  <a:lnTo>
                    <a:pt x="3674" y="254431"/>
                  </a:lnTo>
                  <a:lnTo>
                    <a:pt x="1085" y="203672"/>
                  </a:lnTo>
                  <a:lnTo>
                    <a:pt x="0" y="152816"/>
                  </a:lnTo>
                  <a:lnTo>
                    <a:pt x="421" y="101897"/>
                  </a:lnTo>
                  <a:lnTo>
                    <a:pt x="2357" y="50947"/>
                  </a:lnTo>
                  <a:lnTo>
                    <a:pt x="5810" y="0"/>
                  </a:lnTo>
                </a:path>
              </a:pathLst>
            </a:custGeom>
            <a:noFill/>
            <a:ln w="9524">
              <a:solidFill>
                <a:srgbClr val="4AACC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87" name="object 23"/>
            <p:cNvSpPr/>
            <p:nvPr/>
          </p:nvSpPr>
          <p:spPr>
            <a:xfrm>
              <a:off x="4454280" y="3192120"/>
              <a:ext cx="1799280" cy="644760"/>
            </a:xfrm>
            <a:custGeom>
              <a:avLst/>
              <a:gdLst>
                <a:gd name="textAreaLeft" fmla="*/ 0 w 1799280"/>
                <a:gd name="textAreaRight" fmla="*/ 1800360 w 1799280"/>
                <a:gd name="textAreaTop" fmla="*/ 0 h 644760"/>
                <a:gd name="textAreaBottom" fmla="*/ 645840 h 644760"/>
              </a:gdLst>
              <a:ahLst/>
              <a:cxnLst/>
              <a:rect l="textAreaLeft" t="textAreaTop" r="textAreaRight" b="textAreaBottom"/>
              <a:pathLst>
                <a:path w="2400300" h="861060">
                  <a:moveTo>
                    <a:pt x="0" y="143383"/>
                  </a:moveTo>
                  <a:lnTo>
                    <a:pt x="7317" y="98039"/>
                  </a:lnTo>
                  <a:lnTo>
                    <a:pt x="27692" y="58677"/>
                  </a:lnTo>
                  <a:lnTo>
                    <a:pt x="58759" y="27647"/>
                  </a:lnTo>
                  <a:lnTo>
                    <a:pt x="98153" y="7304"/>
                  </a:lnTo>
                  <a:lnTo>
                    <a:pt x="143510" y="0"/>
                  </a:lnTo>
                  <a:lnTo>
                    <a:pt x="2256536" y="0"/>
                  </a:lnTo>
                  <a:lnTo>
                    <a:pt x="2301892" y="7304"/>
                  </a:lnTo>
                  <a:lnTo>
                    <a:pt x="2341286" y="27647"/>
                  </a:lnTo>
                  <a:lnTo>
                    <a:pt x="2372353" y="58677"/>
                  </a:lnTo>
                  <a:lnTo>
                    <a:pt x="2392728" y="98039"/>
                  </a:lnTo>
                  <a:lnTo>
                    <a:pt x="2400046" y="143383"/>
                  </a:lnTo>
                  <a:lnTo>
                    <a:pt x="2400046" y="717423"/>
                  </a:lnTo>
                  <a:lnTo>
                    <a:pt x="2392728" y="762779"/>
                  </a:lnTo>
                  <a:lnTo>
                    <a:pt x="2372353" y="802173"/>
                  </a:lnTo>
                  <a:lnTo>
                    <a:pt x="2341286" y="833240"/>
                  </a:lnTo>
                  <a:lnTo>
                    <a:pt x="2301892" y="853615"/>
                  </a:lnTo>
                  <a:lnTo>
                    <a:pt x="2256536" y="860933"/>
                  </a:lnTo>
                  <a:lnTo>
                    <a:pt x="143510" y="860933"/>
                  </a:lnTo>
                  <a:lnTo>
                    <a:pt x="98153" y="853615"/>
                  </a:lnTo>
                  <a:lnTo>
                    <a:pt x="58759" y="833240"/>
                  </a:lnTo>
                  <a:lnTo>
                    <a:pt x="27692" y="802173"/>
                  </a:lnTo>
                  <a:lnTo>
                    <a:pt x="7317" y="762779"/>
                  </a:lnTo>
                  <a:lnTo>
                    <a:pt x="0" y="717423"/>
                  </a:lnTo>
                  <a:lnTo>
                    <a:pt x="0" y="143383"/>
                  </a:lnTo>
                  <a:close/>
                </a:path>
              </a:pathLst>
            </a:custGeom>
            <a:noFill/>
            <a:ln w="25399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88" name="object 24"/>
            <p:cNvSpPr/>
            <p:nvPr/>
          </p:nvSpPr>
          <p:spPr>
            <a:xfrm>
              <a:off x="5801760" y="2948400"/>
              <a:ext cx="330480" cy="239760"/>
            </a:xfrm>
            <a:custGeom>
              <a:avLst/>
              <a:gdLst>
                <a:gd name="textAreaLeft" fmla="*/ 0 w 330480"/>
                <a:gd name="textAreaRight" fmla="*/ 331560 w 330480"/>
                <a:gd name="textAreaTop" fmla="*/ 0 h 239760"/>
                <a:gd name="textAreaBottom" fmla="*/ 240840 h 239760"/>
              </a:gdLst>
              <a:ahLst/>
              <a:cxnLst/>
              <a:rect l="textAreaLeft" t="textAreaTop" r="textAreaRight" b="textAreaBottom"/>
              <a:pathLst>
                <a:path w="441959" h="321310">
                  <a:moveTo>
                    <a:pt x="0" y="321055"/>
                  </a:moveTo>
                  <a:lnTo>
                    <a:pt x="35749" y="286189"/>
                  </a:lnTo>
                  <a:lnTo>
                    <a:pt x="72462" y="252401"/>
                  </a:lnTo>
                  <a:lnTo>
                    <a:pt x="110112" y="219709"/>
                  </a:lnTo>
                  <a:lnTo>
                    <a:pt x="148674" y="188134"/>
                  </a:lnTo>
                  <a:lnTo>
                    <a:pt x="188121" y="157694"/>
                  </a:lnTo>
                  <a:lnTo>
                    <a:pt x="228428" y="128410"/>
                  </a:lnTo>
                  <a:lnTo>
                    <a:pt x="269569" y="100300"/>
                  </a:lnTo>
                  <a:lnTo>
                    <a:pt x="311518" y="73385"/>
                  </a:lnTo>
                  <a:lnTo>
                    <a:pt x="354250" y="47684"/>
                  </a:lnTo>
                  <a:lnTo>
                    <a:pt x="397739" y="23215"/>
                  </a:lnTo>
                  <a:lnTo>
                    <a:pt x="441960" y="0"/>
                  </a:lnTo>
                </a:path>
              </a:pathLst>
            </a:custGeom>
            <a:noFill/>
            <a:ln w="9525">
              <a:solidFill>
                <a:srgbClr val="F7954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189" name="object 32"/>
          <p:cNvSpPr/>
          <p:nvPr/>
        </p:nvSpPr>
        <p:spPr>
          <a:xfrm>
            <a:off x="1125360" y="1200240"/>
            <a:ext cx="3287520" cy="1445400"/>
          </a:xfrm>
          <a:custGeom>
            <a:avLst/>
            <a:gdLst>
              <a:gd name="textAreaLeft" fmla="*/ 0 w 3287520"/>
              <a:gd name="textAreaRight" fmla="*/ 3288600 w 3287520"/>
              <a:gd name="textAreaTop" fmla="*/ 0 h 1445400"/>
              <a:gd name="textAreaBottom" fmla="*/ 1446480 h 1445400"/>
            </a:gdLst>
            <a:ahLst/>
            <a:cxnLst/>
            <a:rect l="textAreaLeft" t="textAreaTop" r="textAreaRight" b="textAreaBottom"/>
            <a:pathLst>
              <a:path w="4384675" h="1298575">
                <a:moveTo>
                  <a:pt x="0" y="649223"/>
                </a:moveTo>
                <a:lnTo>
                  <a:pt x="4482" y="607371"/>
                </a:lnTo>
                <a:lnTo>
                  <a:pt x="17749" y="566225"/>
                </a:lnTo>
                <a:lnTo>
                  <a:pt x="39528" y="525866"/>
                </a:lnTo>
                <a:lnTo>
                  <a:pt x="69547" y="486374"/>
                </a:lnTo>
                <a:lnTo>
                  <a:pt x="107533" y="447831"/>
                </a:lnTo>
                <a:lnTo>
                  <a:pt x="153214" y="410317"/>
                </a:lnTo>
                <a:lnTo>
                  <a:pt x="206319" y="373913"/>
                </a:lnTo>
                <a:lnTo>
                  <a:pt x="266574" y="338699"/>
                </a:lnTo>
                <a:lnTo>
                  <a:pt x="333708" y="304756"/>
                </a:lnTo>
                <a:lnTo>
                  <a:pt x="369769" y="288286"/>
                </a:lnTo>
                <a:lnTo>
                  <a:pt x="407448" y="272165"/>
                </a:lnTo>
                <a:lnTo>
                  <a:pt x="446711" y="256401"/>
                </a:lnTo>
                <a:lnTo>
                  <a:pt x="487523" y="241005"/>
                </a:lnTo>
                <a:lnTo>
                  <a:pt x="529851" y="225988"/>
                </a:lnTo>
                <a:lnTo>
                  <a:pt x="573660" y="211359"/>
                </a:lnTo>
                <a:lnTo>
                  <a:pt x="618916" y="197129"/>
                </a:lnTo>
                <a:lnTo>
                  <a:pt x="665586" y="183307"/>
                </a:lnTo>
                <a:lnTo>
                  <a:pt x="713635" y="169903"/>
                </a:lnTo>
                <a:lnTo>
                  <a:pt x="763030" y="156928"/>
                </a:lnTo>
                <a:lnTo>
                  <a:pt x="813736" y="144392"/>
                </a:lnTo>
                <a:lnTo>
                  <a:pt x="865720" y="132305"/>
                </a:lnTo>
                <a:lnTo>
                  <a:pt x="918946" y="120677"/>
                </a:lnTo>
                <a:lnTo>
                  <a:pt x="973382" y="109517"/>
                </a:lnTo>
                <a:lnTo>
                  <a:pt x="1028994" y="98837"/>
                </a:lnTo>
                <a:lnTo>
                  <a:pt x="1085746" y="88646"/>
                </a:lnTo>
                <a:lnTo>
                  <a:pt x="1143606" y="78953"/>
                </a:lnTo>
                <a:lnTo>
                  <a:pt x="1202538" y="69771"/>
                </a:lnTo>
                <a:lnTo>
                  <a:pt x="1262510" y="61107"/>
                </a:lnTo>
                <a:lnTo>
                  <a:pt x="1323487" y="52973"/>
                </a:lnTo>
                <a:lnTo>
                  <a:pt x="1385435" y="45379"/>
                </a:lnTo>
                <a:lnTo>
                  <a:pt x="1448321" y="38334"/>
                </a:lnTo>
                <a:lnTo>
                  <a:pt x="1512109" y="31849"/>
                </a:lnTo>
                <a:lnTo>
                  <a:pt x="1576766" y="25934"/>
                </a:lnTo>
                <a:lnTo>
                  <a:pt x="1642258" y="20598"/>
                </a:lnTo>
                <a:lnTo>
                  <a:pt x="1708551" y="15853"/>
                </a:lnTo>
                <a:lnTo>
                  <a:pt x="1775611" y="11707"/>
                </a:lnTo>
                <a:lnTo>
                  <a:pt x="1843404" y="8172"/>
                </a:lnTo>
                <a:lnTo>
                  <a:pt x="1911896" y="5257"/>
                </a:lnTo>
                <a:lnTo>
                  <a:pt x="1981053" y="2972"/>
                </a:lnTo>
                <a:lnTo>
                  <a:pt x="2050841" y="1327"/>
                </a:lnTo>
                <a:lnTo>
                  <a:pt x="2121225" y="333"/>
                </a:lnTo>
                <a:lnTo>
                  <a:pt x="2192172" y="0"/>
                </a:lnTo>
                <a:lnTo>
                  <a:pt x="2263119" y="333"/>
                </a:lnTo>
                <a:lnTo>
                  <a:pt x="2333503" y="1327"/>
                </a:lnTo>
                <a:lnTo>
                  <a:pt x="2403291" y="2972"/>
                </a:lnTo>
                <a:lnTo>
                  <a:pt x="2472447" y="5257"/>
                </a:lnTo>
                <a:lnTo>
                  <a:pt x="2540939" y="8172"/>
                </a:lnTo>
                <a:lnTo>
                  <a:pt x="2608731" y="11707"/>
                </a:lnTo>
                <a:lnTo>
                  <a:pt x="2675791" y="15853"/>
                </a:lnTo>
                <a:lnTo>
                  <a:pt x="2742084" y="20598"/>
                </a:lnTo>
                <a:lnTo>
                  <a:pt x="2807576" y="25934"/>
                </a:lnTo>
                <a:lnTo>
                  <a:pt x="2872232" y="31849"/>
                </a:lnTo>
                <a:lnTo>
                  <a:pt x="2936020" y="38334"/>
                </a:lnTo>
                <a:lnTo>
                  <a:pt x="2998905" y="45379"/>
                </a:lnTo>
                <a:lnTo>
                  <a:pt x="3060852" y="52973"/>
                </a:lnTo>
                <a:lnTo>
                  <a:pt x="3121829" y="61107"/>
                </a:lnTo>
                <a:lnTo>
                  <a:pt x="3181800" y="69771"/>
                </a:lnTo>
                <a:lnTo>
                  <a:pt x="3240732" y="78953"/>
                </a:lnTo>
                <a:lnTo>
                  <a:pt x="3298591" y="88645"/>
                </a:lnTo>
                <a:lnTo>
                  <a:pt x="3355343" y="98837"/>
                </a:lnTo>
                <a:lnTo>
                  <a:pt x="3410953" y="109517"/>
                </a:lnTo>
                <a:lnTo>
                  <a:pt x="3465389" y="120677"/>
                </a:lnTo>
                <a:lnTo>
                  <a:pt x="3518615" y="132305"/>
                </a:lnTo>
                <a:lnTo>
                  <a:pt x="3570597" y="144392"/>
                </a:lnTo>
                <a:lnTo>
                  <a:pt x="3621303" y="156928"/>
                </a:lnTo>
                <a:lnTo>
                  <a:pt x="3670697" y="169903"/>
                </a:lnTo>
                <a:lnTo>
                  <a:pt x="3718745" y="183307"/>
                </a:lnTo>
                <a:lnTo>
                  <a:pt x="3765415" y="197129"/>
                </a:lnTo>
                <a:lnTo>
                  <a:pt x="3810670" y="211359"/>
                </a:lnTo>
                <a:lnTo>
                  <a:pt x="3854479" y="225988"/>
                </a:lnTo>
                <a:lnTo>
                  <a:pt x="3896806" y="241005"/>
                </a:lnTo>
                <a:lnTo>
                  <a:pt x="3937617" y="256401"/>
                </a:lnTo>
                <a:lnTo>
                  <a:pt x="3976879" y="272165"/>
                </a:lnTo>
                <a:lnTo>
                  <a:pt x="4014557" y="288286"/>
                </a:lnTo>
                <a:lnTo>
                  <a:pt x="4050618" y="304756"/>
                </a:lnTo>
                <a:lnTo>
                  <a:pt x="4085027" y="321563"/>
                </a:lnTo>
                <a:lnTo>
                  <a:pt x="4148754" y="356152"/>
                </a:lnTo>
                <a:lnTo>
                  <a:pt x="4205467" y="391971"/>
                </a:lnTo>
                <a:lnTo>
                  <a:pt x="4254893" y="428941"/>
                </a:lnTo>
                <a:lnTo>
                  <a:pt x="4296760" y="466979"/>
                </a:lnTo>
                <a:lnTo>
                  <a:pt x="4330795" y="506006"/>
                </a:lnTo>
                <a:lnTo>
                  <a:pt x="4356727" y="545942"/>
                </a:lnTo>
                <a:lnTo>
                  <a:pt x="4374284" y="586704"/>
                </a:lnTo>
                <a:lnTo>
                  <a:pt x="4383193" y="628214"/>
                </a:lnTo>
                <a:lnTo>
                  <a:pt x="4384319" y="649223"/>
                </a:lnTo>
                <a:lnTo>
                  <a:pt x="4383193" y="670233"/>
                </a:lnTo>
                <a:lnTo>
                  <a:pt x="4374284" y="711741"/>
                </a:lnTo>
                <a:lnTo>
                  <a:pt x="4356727" y="752502"/>
                </a:lnTo>
                <a:lnTo>
                  <a:pt x="4330795" y="792434"/>
                </a:lnTo>
                <a:lnTo>
                  <a:pt x="4296760" y="831457"/>
                </a:lnTo>
                <a:lnTo>
                  <a:pt x="4254893" y="869491"/>
                </a:lnTo>
                <a:lnTo>
                  <a:pt x="4205467" y="906455"/>
                </a:lnTo>
                <a:lnTo>
                  <a:pt x="4148754" y="942268"/>
                </a:lnTo>
                <a:lnTo>
                  <a:pt x="4085027" y="976851"/>
                </a:lnTo>
                <a:lnTo>
                  <a:pt x="4050618" y="993655"/>
                </a:lnTo>
                <a:lnTo>
                  <a:pt x="4014557" y="1010121"/>
                </a:lnTo>
                <a:lnTo>
                  <a:pt x="3976879" y="1026239"/>
                </a:lnTo>
                <a:lnTo>
                  <a:pt x="3937617" y="1041999"/>
                </a:lnTo>
                <a:lnTo>
                  <a:pt x="3896806" y="1057391"/>
                </a:lnTo>
                <a:lnTo>
                  <a:pt x="3854479" y="1072405"/>
                </a:lnTo>
                <a:lnTo>
                  <a:pt x="3810670" y="1087030"/>
                </a:lnTo>
                <a:lnTo>
                  <a:pt x="3765415" y="1101257"/>
                </a:lnTo>
                <a:lnTo>
                  <a:pt x="3718745" y="1115075"/>
                </a:lnTo>
                <a:lnTo>
                  <a:pt x="3670697" y="1128475"/>
                </a:lnTo>
                <a:lnTo>
                  <a:pt x="3621303" y="1141446"/>
                </a:lnTo>
                <a:lnTo>
                  <a:pt x="3570597" y="1153978"/>
                </a:lnTo>
                <a:lnTo>
                  <a:pt x="3518615" y="1166062"/>
                </a:lnTo>
                <a:lnTo>
                  <a:pt x="3465389" y="1177687"/>
                </a:lnTo>
                <a:lnTo>
                  <a:pt x="3410953" y="1188843"/>
                </a:lnTo>
                <a:lnTo>
                  <a:pt x="3355343" y="1199520"/>
                </a:lnTo>
                <a:lnTo>
                  <a:pt x="3298591" y="1209707"/>
                </a:lnTo>
                <a:lnTo>
                  <a:pt x="3240732" y="1219396"/>
                </a:lnTo>
                <a:lnTo>
                  <a:pt x="3181800" y="1228576"/>
                </a:lnTo>
                <a:lnTo>
                  <a:pt x="3121829" y="1237236"/>
                </a:lnTo>
                <a:lnTo>
                  <a:pt x="3060852" y="1245367"/>
                </a:lnTo>
                <a:lnTo>
                  <a:pt x="2998905" y="1252959"/>
                </a:lnTo>
                <a:lnTo>
                  <a:pt x="2936020" y="1260001"/>
                </a:lnTo>
                <a:lnTo>
                  <a:pt x="2872232" y="1266484"/>
                </a:lnTo>
                <a:lnTo>
                  <a:pt x="2807576" y="1272397"/>
                </a:lnTo>
                <a:lnTo>
                  <a:pt x="2742084" y="1277730"/>
                </a:lnTo>
                <a:lnTo>
                  <a:pt x="2675791" y="1282474"/>
                </a:lnTo>
                <a:lnTo>
                  <a:pt x="2608731" y="1286618"/>
                </a:lnTo>
                <a:lnTo>
                  <a:pt x="2540939" y="1290152"/>
                </a:lnTo>
                <a:lnTo>
                  <a:pt x="2472447" y="1293065"/>
                </a:lnTo>
                <a:lnTo>
                  <a:pt x="2403291" y="1295349"/>
                </a:lnTo>
                <a:lnTo>
                  <a:pt x="2333503" y="1296993"/>
                </a:lnTo>
                <a:lnTo>
                  <a:pt x="2263119" y="1297987"/>
                </a:lnTo>
                <a:lnTo>
                  <a:pt x="2192172" y="1298320"/>
                </a:lnTo>
                <a:lnTo>
                  <a:pt x="2121225" y="1297987"/>
                </a:lnTo>
                <a:lnTo>
                  <a:pt x="2050841" y="1296993"/>
                </a:lnTo>
                <a:lnTo>
                  <a:pt x="1981053" y="1295349"/>
                </a:lnTo>
                <a:lnTo>
                  <a:pt x="1911896" y="1293065"/>
                </a:lnTo>
                <a:lnTo>
                  <a:pt x="1843404" y="1290152"/>
                </a:lnTo>
                <a:lnTo>
                  <a:pt x="1775611" y="1286618"/>
                </a:lnTo>
                <a:lnTo>
                  <a:pt x="1708551" y="1282474"/>
                </a:lnTo>
                <a:lnTo>
                  <a:pt x="1642258" y="1277730"/>
                </a:lnTo>
                <a:lnTo>
                  <a:pt x="1576766" y="1272397"/>
                </a:lnTo>
                <a:lnTo>
                  <a:pt x="1512109" y="1266484"/>
                </a:lnTo>
                <a:lnTo>
                  <a:pt x="1448321" y="1260001"/>
                </a:lnTo>
                <a:lnTo>
                  <a:pt x="1385435" y="1252959"/>
                </a:lnTo>
                <a:lnTo>
                  <a:pt x="1323487" y="1245367"/>
                </a:lnTo>
                <a:lnTo>
                  <a:pt x="1262510" y="1237236"/>
                </a:lnTo>
                <a:lnTo>
                  <a:pt x="1202538" y="1228576"/>
                </a:lnTo>
                <a:lnTo>
                  <a:pt x="1143606" y="1219396"/>
                </a:lnTo>
                <a:lnTo>
                  <a:pt x="1085746" y="1209707"/>
                </a:lnTo>
                <a:lnTo>
                  <a:pt x="1028994" y="1199520"/>
                </a:lnTo>
                <a:lnTo>
                  <a:pt x="973382" y="1188843"/>
                </a:lnTo>
                <a:lnTo>
                  <a:pt x="918946" y="1177687"/>
                </a:lnTo>
                <a:lnTo>
                  <a:pt x="865720" y="1166062"/>
                </a:lnTo>
                <a:lnTo>
                  <a:pt x="813736" y="1153978"/>
                </a:lnTo>
                <a:lnTo>
                  <a:pt x="763030" y="1141446"/>
                </a:lnTo>
                <a:lnTo>
                  <a:pt x="713635" y="1128475"/>
                </a:lnTo>
                <a:lnTo>
                  <a:pt x="665586" y="1115075"/>
                </a:lnTo>
                <a:lnTo>
                  <a:pt x="618916" y="1101257"/>
                </a:lnTo>
                <a:lnTo>
                  <a:pt x="573660" y="1087030"/>
                </a:lnTo>
                <a:lnTo>
                  <a:pt x="529851" y="1072405"/>
                </a:lnTo>
                <a:lnTo>
                  <a:pt x="487523" y="1057391"/>
                </a:lnTo>
                <a:lnTo>
                  <a:pt x="446711" y="1041999"/>
                </a:lnTo>
                <a:lnTo>
                  <a:pt x="407448" y="1026239"/>
                </a:lnTo>
                <a:lnTo>
                  <a:pt x="369769" y="1010121"/>
                </a:lnTo>
                <a:lnTo>
                  <a:pt x="333708" y="993655"/>
                </a:lnTo>
                <a:lnTo>
                  <a:pt x="299298" y="976851"/>
                </a:lnTo>
                <a:lnTo>
                  <a:pt x="235569" y="942268"/>
                </a:lnTo>
                <a:lnTo>
                  <a:pt x="178855" y="906455"/>
                </a:lnTo>
                <a:lnTo>
                  <a:pt x="129429" y="869491"/>
                </a:lnTo>
                <a:lnTo>
                  <a:pt x="87561" y="831457"/>
                </a:lnTo>
                <a:lnTo>
                  <a:pt x="53524" y="792434"/>
                </a:lnTo>
                <a:lnTo>
                  <a:pt x="27592" y="752502"/>
                </a:lnTo>
                <a:lnTo>
                  <a:pt x="10035" y="711741"/>
                </a:lnTo>
                <a:lnTo>
                  <a:pt x="1126" y="670233"/>
                </a:lnTo>
                <a:lnTo>
                  <a:pt x="0" y="649223"/>
                </a:lnTo>
                <a:close/>
              </a:path>
            </a:pathLst>
          </a:custGeom>
          <a:noFill/>
          <a:ln w="2540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0" name="object 33"/>
          <p:cNvSpPr/>
          <p:nvPr/>
        </p:nvSpPr>
        <p:spPr>
          <a:xfrm>
            <a:off x="1651320" y="1607040"/>
            <a:ext cx="2199600" cy="625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9360" rIns="0" bIns="0" anchor="t">
            <a:spAutoFit/>
          </a:bodyPr>
          <a:lstStyle/>
          <a:p>
            <a:pPr marL="360" algn="ctr">
              <a:lnSpc>
                <a:spcPct val="100000"/>
              </a:lnSpc>
              <a:spcBef>
                <a:spcPts val="74"/>
              </a:spcBef>
            </a:pPr>
            <a:r>
              <a:rPr lang="ru-RU" sz="1350" b="0" strike="noStrike" spc="-1">
                <a:solidFill>
                  <a:srgbClr val="000000"/>
                </a:solidFill>
                <a:latin typeface="Verdana"/>
                <a:ea typeface="DejaVu Sans"/>
              </a:rPr>
              <a:t>Все</a:t>
            </a:r>
            <a:r>
              <a:rPr lang="ru-RU" sz="1350" b="0" strike="noStrike" spc="-38">
                <a:solidFill>
                  <a:srgbClr val="000000"/>
                </a:solidFill>
                <a:latin typeface="Verdana"/>
                <a:ea typeface="DejaVu Sans"/>
              </a:rPr>
              <a:t> </a:t>
            </a:r>
            <a:r>
              <a:rPr lang="ru-RU" sz="1350" b="0" strike="noStrike" spc="-4">
                <a:solidFill>
                  <a:srgbClr val="000000"/>
                </a:solidFill>
                <a:latin typeface="Verdana"/>
                <a:ea typeface="DejaVu Sans"/>
              </a:rPr>
              <a:t>способы</a:t>
            </a:r>
            <a:endParaRPr lang="ru-RU" sz="1350" b="0" strike="noStrike" spc="-1">
              <a:solidFill>
                <a:srgbClr val="000000"/>
              </a:solidFill>
              <a:latin typeface="Arial"/>
            </a:endParaRPr>
          </a:p>
          <a:p>
            <a:pPr marL="1440" algn="ctr">
              <a:lnSpc>
                <a:spcPct val="100000"/>
              </a:lnSpc>
            </a:pPr>
            <a:r>
              <a:rPr lang="ru-RU" sz="1350" b="0" strike="noStrike" spc="-4">
                <a:solidFill>
                  <a:srgbClr val="000000"/>
                </a:solidFill>
                <a:latin typeface="Verdana"/>
                <a:ea typeface="DejaVu Sans"/>
              </a:rPr>
              <a:t>предоставления</a:t>
            </a:r>
            <a:r>
              <a:rPr lang="ru-RU" sz="1350" b="0" strike="noStrike" spc="-15">
                <a:solidFill>
                  <a:srgbClr val="000000"/>
                </a:solidFill>
                <a:latin typeface="Verdana"/>
                <a:ea typeface="DejaVu Sans"/>
              </a:rPr>
              <a:t> </a:t>
            </a:r>
            <a:r>
              <a:rPr lang="ru-RU" sz="1350" b="0" strike="noStrike" spc="-1">
                <a:solidFill>
                  <a:srgbClr val="000000"/>
                </a:solidFill>
                <a:latin typeface="Verdana"/>
                <a:ea typeface="DejaVu Sans"/>
              </a:rPr>
              <a:t>услуги</a:t>
            </a:r>
            <a:endParaRPr lang="ru-RU" sz="1350" b="0" strike="noStrike" spc="-1">
              <a:solidFill>
                <a:srgbClr val="000000"/>
              </a:solidFill>
              <a:latin typeface="Arial"/>
            </a:endParaRPr>
          </a:p>
          <a:p>
            <a:pPr marL="1440" algn="ctr">
              <a:lnSpc>
                <a:spcPct val="100000"/>
              </a:lnSpc>
            </a:pPr>
            <a:r>
              <a:rPr lang="ru-RU" sz="1350" b="0" strike="noStrike" spc="-4">
                <a:solidFill>
                  <a:srgbClr val="000000"/>
                </a:solidFill>
                <a:latin typeface="Verdana"/>
                <a:ea typeface="DejaVu Sans"/>
              </a:rPr>
              <a:t>заявителю</a:t>
            </a:r>
            <a:r>
              <a:rPr lang="ru-RU" sz="1350" b="0" strike="noStrike" spc="-32">
                <a:solidFill>
                  <a:srgbClr val="000000"/>
                </a:solidFill>
                <a:latin typeface="Verdana"/>
                <a:ea typeface="DejaVu Sans"/>
              </a:rPr>
              <a:t> </a:t>
            </a:r>
            <a:r>
              <a:rPr lang="ru-RU" sz="1350" b="0" strike="noStrike" spc="-4">
                <a:solidFill>
                  <a:srgbClr val="000000"/>
                </a:solidFill>
                <a:latin typeface="Verdana"/>
                <a:ea typeface="DejaVu Sans"/>
              </a:rPr>
              <a:t>равнозначны</a:t>
            </a:r>
            <a:endParaRPr lang="ru-RU" sz="1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object 44"/>
          <p:cNvSpPr/>
          <p:nvPr/>
        </p:nvSpPr>
        <p:spPr>
          <a:xfrm>
            <a:off x="5212440" y="1059480"/>
            <a:ext cx="3594960" cy="280080"/>
          </a:xfrm>
          <a:custGeom>
            <a:avLst/>
            <a:gdLst>
              <a:gd name="textAreaLeft" fmla="*/ 0 w 3594960"/>
              <a:gd name="textAreaRight" fmla="*/ 3596040 w 3594960"/>
              <a:gd name="textAreaTop" fmla="*/ 0 h 280080"/>
              <a:gd name="textAreaBottom" fmla="*/ 281160 h 280080"/>
            </a:gdLst>
            <a:ahLst/>
            <a:cxnLst/>
            <a:rect l="textAreaLeft" t="textAreaTop" r="textAreaRight" b="textAreaBottom"/>
            <a:pathLst>
              <a:path w="4794884" h="374650">
                <a:moveTo>
                  <a:pt x="0" y="62484"/>
                </a:moveTo>
                <a:lnTo>
                  <a:pt x="4903" y="38147"/>
                </a:lnTo>
                <a:lnTo>
                  <a:pt x="18272" y="18287"/>
                </a:lnTo>
                <a:lnTo>
                  <a:pt x="38094" y="4905"/>
                </a:lnTo>
                <a:lnTo>
                  <a:pt x="62356" y="0"/>
                </a:lnTo>
                <a:lnTo>
                  <a:pt x="4732274" y="0"/>
                </a:lnTo>
                <a:lnTo>
                  <a:pt x="4756610" y="4905"/>
                </a:lnTo>
                <a:lnTo>
                  <a:pt x="4776470" y="18287"/>
                </a:lnTo>
                <a:lnTo>
                  <a:pt x="4789852" y="38147"/>
                </a:lnTo>
                <a:lnTo>
                  <a:pt x="4794758" y="62484"/>
                </a:lnTo>
                <a:lnTo>
                  <a:pt x="4794758" y="312165"/>
                </a:lnTo>
                <a:lnTo>
                  <a:pt x="4789852" y="336428"/>
                </a:lnTo>
                <a:lnTo>
                  <a:pt x="4776470" y="356250"/>
                </a:lnTo>
                <a:lnTo>
                  <a:pt x="4756610" y="369619"/>
                </a:lnTo>
                <a:lnTo>
                  <a:pt x="4732274" y="374523"/>
                </a:lnTo>
                <a:lnTo>
                  <a:pt x="62356" y="374523"/>
                </a:lnTo>
                <a:lnTo>
                  <a:pt x="38094" y="369619"/>
                </a:lnTo>
                <a:lnTo>
                  <a:pt x="18272" y="356250"/>
                </a:lnTo>
                <a:lnTo>
                  <a:pt x="4903" y="336428"/>
                </a:lnTo>
                <a:lnTo>
                  <a:pt x="0" y="312165"/>
                </a:lnTo>
                <a:lnTo>
                  <a:pt x="0" y="62484"/>
                </a:lnTo>
                <a:close/>
              </a:path>
            </a:pathLst>
          </a:custGeom>
          <a:noFill/>
          <a:ln w="254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2" name="object 45"/>
          <p:cNvSpPr/>
          <p:nvPr/>
        </p:nvSpPr>
        <p:spPr>
          <a:xfrm>
            <a:off x="5262120" y="1103040"/>
            <a:ext cx="3292200" cy="1937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9000" rIns="0" bIns="0" anchor="t">
            <a:spAutoFit/>
          </a:bodyPr>
          <a:lstStyle/>
          <a:p>
            <a:pPr marL="9360">
              <a:lnSpc>
                <a:spcPct val="100000"/>
              </a:lnSpc>
              <a:spcBef>
                <a:spcPts val="71"/>
              </a:spcBef>
            </a:pPr>
            <a:r>
              <a:rPr lang="ru-RU" sz="1200" b="0" strike="noStrike" spc="-4" dirty="0">
                <a:solidFill>
                  <a:srgbClr val="10243E"/>
                </a:solidFill>
                <a:latin typeface="Verdana"/>
                <a:ea typeface="DejaVu Sans"/>
              </a:rPr>
              <a:t>Начало</a:t>
            </a:r>
            <a:r>
              <a:rPr lang="ru-RU" sz="1200" b="0" strike="noStrike" spc="-9" dirty="0">
                <a:solidFill>
                  <a:srgbClr val="10243E"/>
                </a:solidFill>
                <a:latin typeface="Verdana"/>
                <a:ea typeface="DejaVu Sans"/>
              </a:rPr>
              <a:t> приема</a:t>
            </a:r>
            <a:r>
              <a:rPr lang="ru-RU" sz="1200" b="0" strike="noStrike" spc="-1" dirty="0">
                <a:solidFill>
                  <a:srgbClr val="10243E"/>
                </a:solidFill>
                <a:latin typeface="Verdana"/>
                <a:ea typeface="DejaVu Sans"/>
              </a:rPr>
              <a:t> </a:t>
            </a:r>
            <a:r>
              <a:rPr lang="ru-RU" sz="1200" b="0" strike="noStrike" spc="-4" dirty="0">
                <a:solidFill>
                  <a:srgbClr val="10243E"/>
                </a:solidFill>
                <a:latin typeface="Verdana"/>
                <a:ea typeface="DejaVu Sans"/>
              </a:rPr>
              <a:t>заявлений</a:t>
            </a:r>
            <a:r>
              <a:rPr lang="ru-RU" sz="1200" b="0" strike="noStrike" spc="4" dirty="0">
                <a:solidFill>
                  <a:srgbClr val="C00000"/>
                </a:solidFill>
                <a:latin typeface="Verdana"/>
                <a:ea typeface="DejaVu Sans"/>
              </a:rPr>
              <a:t> </a:t>
            </a:r>
            <a:r>
              <a:rPr lang="ru-RU" sz="1200" b="0" strike="noStrike" spc="-4" dirty="0">
                <a:solidFill>
                  <a:srgbClr val="C00000"/>
                </a:solidFill>
                <a:latin typeface="Verdana"/>
                <a:ea typeface="DejaVu Sans"/>
              </a:rPr>
              <a:t>–</a:t>
            </a:r>
            <a:r>
              <a:rPr lang="ru-RU" sz="1200" b="0" strike="noStrike" spc="-12" dirty="0">
                <a:solidFill>
                  <a:srgbClr val="C00000"/>
                </a:solidFill>
                <a:latin typeface="Verdana"/>
                <a:ea typeface="DejaVu Sans"/>
              </a:rPr>
              <a:t> </a:t>
            </a:r>
            <a:r>
              <a:rPr lang="ru-RU" sz="1200" b="1" strike="noStrike" spc="-4" dirty="0" smtClean="0">
                <a:solidFill>
                  <a:srgbClr val="C00000"/>
                </a:solidFill>
                <a:latin typeface="Verdana"/>
                <a:ea typeface="DejaVu Sans"/>
              </a:rPr>
              <a:t>01.04.2026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Скругленный прямоугольник 24"/>
          <p:cNvSpPr/>
          <p:nvPr/>
        </p:nvSpPr>
        <p:spPr>
          <a:xfrm>
            <a:off x="829080" y="4285440"/>
            <a:ext cx="4358160" cy="572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Номер слайда 3"/>
          <p:cNvSpPr/>
          <p:nvPr/>
        </p:nvSpPr>
        <p:spPr>
          <a:xfrm>
            <a:off x="7020000" y="4516560"/>
            <a:ext cx="2132640" cy="27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C6C8DC32-B032-450C-87CD-0AFD768CA890}" type="slidenum">
              <a:rPr lang="ru-RU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2</a:t>
            </a:fld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AutoShape 2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8" name="AutoShape 4"/>
          <p:cNvSpPr/>
          <p:nvPr/>
        </p:nvSpPr>
        <p:spPr>
          <a:xfrm>
            <a:off x="307800" y="792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9" name="Прямоугольник 5"/>
          <p:cNvSpPr/>
          <p:nvPr/>
        </p:nvSpPr>
        <p:spPr>
          <a:xfrm>
            <a:off x="827640" y="1563480"/>
            <a:ext cx="4175280" cy="313884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C00000"/>
                </a:solidFill>
                <a:latin typeface="Arial"/>
                <a:ea typeface="DejaVu Sans"/>
              </a:rPr>
              <a:t>1 этап</a:t>
            </a:r>
            <a:r>
              <a:rPr lang="ru-RU" sz="2000" b="0" strike="noStrike" spc="-1">
                <a:solidFill>
                  <a:srgbClr val="C00000"/>
                </a:solidFill>
                <a:latin typeface="Arial"/>
                <a:ea typeface="DejaVu Sans"/>
              </a:rPr>
              <a:t> – </a:t>
            </a:r>
            <a:r>
              <a:rPr lang="ru-RU" sz="2000" b="1" strike="noStrike" spc="-1">
                <a:solidFill>
                  <a:srgbClr val="C00000"/>
                </a:solidFill>
                <a:latin typeface="Arial"/>
                <a:ea typeface="DejaVu Sans"/>
              </a:rPr>
              <a:t>01.04. - 30.06 </a:t>
            </a:r>
            <a:r>
              <a:rPr lang="ru-RU" sz="2000" b="0" strike="noStrike" spc="-1">
                <a:solidFill>
                  <a:srgbClr val="002060"/>
                </a:solidFill>
                <a:latin typeface="Arial"/>
                <a:ea typeface="DejaVu Sans"/>
              </a:rPr>
              <a:t>для детей: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002060"/>
                </a:solidFill>
                <a:latin typeface="Arial"/>
                <a:ea typeface="DejaVu Sans"/>
              </a:rPr>
              <a:t>- первоочередной прием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002060"/>
                </a:solidFill>
                <a:latin typeface="Arial"/>
                <a:ea typeface="DejaVu Sans"/>
              </a:rPr>
              <a:t>- имеющих преимущественное право;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002060"/>
                </a:solidFill>
                <a:latin typeface="Arial"/>
                <a:ea typeface="DejaVu Sans"/>
              </a:rPr>
              <a:t>- проживающих на закрепленной территории.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C00000"/>
                </a:solidFill>
                <a:latin typeface="Arial"/>
                <a:ea typeface="DejaVu Sans"/>
              </a:rPr>
              <a:t>2 этап</a:t>
            </a:r>
            <a:r>
              <a:rPr lang="ru-RU" sz="2000" b="0" strike="noStrike" spc="-1">
                <a:solidFill>
                  <a:srgbClr val="C00000"/>
                </a:solidFill>
                <a:latin typeface="Arial"/>
                <a:ea typeface="DejaVu Sans"/>
              </a:rPr>
              <a:t> – </a:t>
            </a:r>
            <a:r>
              <a:rPr lang="ru-RU" sz="2000" b="1" strike="noStrike" spc="-1">
                <a:solidFill>
                  <a:srgbClr val="C00000"/>
                </a:solidFill>
                <a:latin typeface="Arial"/>
                <a:ea typeface="DejaVu Sans"/>
              </a:rPr>
              <a:t>6.07-5.09</a:t>
            </a:r>
            <a:r>
              <a:rPr lang="ru-RU" sz="2000" b="0" strike="noStrike" spc="-1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r>
              <a:rPr lang="ru-RU" sz="2000" b="0" strike="noStrike" spc="-1">
                <a:solidFill>
                  <a:srgbClr val="002060"/>
                </a:solidFill>
                <a:latin typeface="Arial"/>
                <a:ea typeface="DejaVu Sans"/>
              </a:rPr>
              <a:t>для детей: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002060"/>
                </a:solidFill>
                <a:latin typeface="Arial"/>
                <a:ea typeface="DejaVu Sans"/>
              </a:rPr>
              <a:t>- не проживающих на закрепленной территории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Прямоугольник 2"/>
          <p:cNvSpPr/>
          <p:nvPr/>
        </p:nvSpPr>
        <p:spPr>
          <a:xfrm>
            <a:off x="1619640" y="312840"/>
            <a:ext cx="5831640" cy="650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3200" b="1" strike="noStrike" spc="-1">
                <a:solidFill>
                  <a:srgbClr val="002060"/>
                </a:solidFill>
                <a:latin typeface="Arial"/>
                <a:ea typeface="Calibri"/>
              </a:rPr>
              <a:t>Сроки приема документов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1" name="Picture 2" descr="http://school51kem.ucoz.ru/1klass/priem_v_shkolu.png"/>
          <p:cNvPicPr/>
          <p:nvPr/>
        </p:nvPicPr>
        <p:blipFill>
          <a:blip r:embed="rId2"/>
          <a:srcRect r="5282" b="6866"/>
          <a:stretch/>
        </p:blipFill>
        <p:spPr>
          <a:xfrm>
            <a:off x="4944960" y="1563480"/>
            <a:ext cx="4148640" cy="2447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Номер слайда 3"/>
          <p:cNvSpPr/>
          <p:nvPr/>
        </p:nvSpPr>
        <p:spPr>
          <a:xfrm>
            <a:off x="7020000" y="4516560"/>
            <a:ext cx="2132640" cy="27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4B28F4E8-4205-49AF-B1ED-C7B8641FBAC7}" type="slidenum">
              <a:rPr lang="ru-RU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3</a:t>
            </a:fld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AutoShape 2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7" name="AutoShape 4"/>
          <p:cNvSpPr/>
          <p:nvPr/>
        </p:nvSpPr>
        <p:spPr>
          <a:xfrm>
            <a:off x="307800" y="792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8" name="TextBox 7"/>
          <p:cNvSpPr/>
          <p:nvPr/>
        </p:nvSpPr>
        <p:spPr>
          <a:xfrm>
            <a:off x="1807560" y="312840"/>
            <a:ext cx="583164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002060"/>
                </a:solidFill>
                <a:latin typeface="Arial"/>
                <a:ea typeface="DejaVu Sans"/>
              </a:rPr>
              <a:t>Особенности приема в 1 класс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Прямоугольник 8"/>
          <p:cNvSpPr/>
          <p:nvPr/>
        </p:nvSpPr>
        <p:spPr>
          <a:xfrm>
            <a:off x="683640" y="1038600"/>
            <a:ext cx="8079480" cy="37486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44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2060"/>
                </a:solidFill>
                <a:latin typeface="Arial"/>
                <a:ea typeface="DejaVu Sans"/>
              </a:rPr>
              <a:t>Обучение в начальной школе начинается с </a:t>
            </a:r>
            <a:r>
              <a:rPr lang="ru-RU" sz="2000" b="0" strike="noStrike" spc="-1">
                <a:solidFill>
                  <a:srgbClr val="C00000"/>
                </a:solidFill>
                <a:latin typeface="Arial"/>
                <a:ea typeface="DejaVu Sans"/>
              </a:rPr>
              <a:t>6 лет 6 месяцев </a:t>
            </a:r>
            <a:r>
              <a:rPr lang="ru-RU" sz="2000" b="0" strike="noStrike" spc="-1">
                <a:solidFill>
                  <a:srgbClr val="002060"/>
                </a:solidFill>
                <a:latin typeface="Arial"/>
                <a:ea typeface="DejaVu Sans"/>
              </a:rPr>
              <a:t>(при отсутствии противопоказаний по состоянию здоровья, но </a:t>
            </a:r>
            <a:r>
              <a:rPr lang="ru-RU" sz="2000" b="0" strike="noStrike" spc="-1">
                <a:solidFill>
                  <a:srgbClr val="C00000"/>
                </a:solidFill>
                <a:latin typeface="Arial"/>
                <a:ea typeface="DejaVu Sans"/>
              </a:rPr>
              <a:t>не позже 8 лет )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000" b="1" strike="noStrike" spc="-1">
                <a:solidFill>
                  <a:srgbClr val="002060"/>
                </a:solidFill>
                <a:latin typeface="Arial"/>
                <a:ea typeface="DejaVu Sans"/>
              </a:rPr>
              <a:t>Для обучения в более раннем или позднем возрасте требуется: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285840" algn="just">
              <a:lnSpc>
                <a:spcPct val="100000"/>
              </a:lnSpc>
              <a:buClr>
                <a:srgbClr val="002060"/>
              </a:buClr>
              <a:buFont typeface="Arial"/>
              <a:buChar char="-"/>
            </a:pPr>
            <a:r>
              <a:rPr lang="ru-RU" sz="2000" b="0" strike="noStrike" spc="-1">
                <a:solidFill>
                  <a:srgbClr val="002060"/>
                </a:solidFill>
                <a:latin typeface="Arial"/>
                <a:ea typeface="DejaVu Sans"/>
              </a:rPr>
              <a:t>письменное заявление родителей (законных представителей)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285840" algn="just">
              <a:lnSpc>
                <a:spcPct val="100000"/>
              </a:lnSpc>
              <a:buClr>
                <a:srgbClr val="002060"/>
              </a:buClr>
              <a:buFont typeface="Arial"/>
              <a:buChar char="-"/>
            </a:pPr>
            <a:r>
              <a:rPr lang="ru-RU" sz="2000" b="0" strike="noStrike" spc="-1">
                <a:solidFill>
                  <a:srgbClr val="002060"/>
                </a:solidFill>
                <a:latin typeface="Arial"/>
                <a:ea typeface="DejaVu Sans"/>
              </a:rPr>
              <a:t>разрешение учредителя школы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000" b="1" strike="noStrike" spc="-1">
                <a:solidFill>
                  <a:srgbClr val="002060"/>
                </a:solidFill>
                <a:latin typeface="Arial"/>
                <a:ea typeface="DejaVu Sans"/>
              </a:rPr>
              <a:t>Запрещается проводить индивидуальный или конкурсный отбор </a:t>
            </a:r>
            <a:r>
              <a:rPr lang="ru-RU" sz="2000" b="0" strike="noStrike" spc="-1">
                <a:solidFill>
                  <a:srgbClr val="002060"/>
                </a:solidFill>
                <a:latin typeface="Arial"/>
                <a:ea typeface="DejaVu Sans"/>
              </a:rPr>
              <a:t>в любой форме </a:t>
            </a:r>
            <a:r>
              <a:rPr lang="ru-RU" sz="2000" b="0" i="1" strike="noStrike" spc="-1">
                <a:solidFill>
                  <a:srgbClr val="002060"/>
                </a:solidFill>
                <a:latin typeface="Arial"/>
                <a:ea typeface="DejaVu Sans"/>
              </a:rPr>
              <a:t>(статья 67 273-ФЗ «Об образовании в Российской Федерации)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Номер слайда 3"/>
          <p:cNvSpPr/>
          <p:nvPr/>
        </p:nvSpPr>
        <p:spPr>
          <a:xfrm>
            <a:off x="7020000" y="4516560"/>
            <a:ext cx="2132640" cy="27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26F196ED-E817-48DC-ABBF-D57B7774B4F9}" type="slidenum">
              <a:rPr lang="ru-RU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4</a:t>
            </a:fld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AutoShape 2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2" name="AutoShape 4"/>
          <p:cNvSpPr/>
          <p:nvPr/>
        </p:nvSpPr>
        <p:spPr>
          <a:xfrm>
            <a:off x="307800" y="792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3" name="Прямоугольник 2"/>
          <p:cNvSpPr/>
          <p:nvPr/>
        </p:nvSpPr>
        <p:spPr>
          <a:xfrm>
            <a:off x="460440" y="61560"/>
            <a:ext cx="8682480" cy="4147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000" b="1" strike="noStrike" spc="-1" dirty="0">
                <a:solidFill>
                  <a:srgbClr val="002060"/>
                </a:solidFill>
                <a:latin typeface="Arial"/>
                <a:ea typeface="DejaVu Sans"/>
              </a:rPr>
              <a:t>Места в </a:t>
            </a:r>
            <a:r>
              <a:rPr lang="ru-RU" sz="2000" b="1" strike="noStrike" spc="-1" dirty="0" smtClean="0">
                <a:solidFill>
                  <a:srgbClr val="002060"/>
                </a:solidFill>
                <a:latin typeface="Arial"/>
                <a:ea typeface="DejaVu Sans"/>
              </a:rPr>
              <a:t>МОБУ СОШ </a:t>
            </a:r>
            <a:r>
              <a:rPr lang="ru-RU" sz="2000" b="1" strike="noStrike" spc="-1" dirty="0" err="1" smtClean="0">
                <a:solidFill>
                  <a:srgbClr val="002060"/>
                </a:solidFill>
                <a:latin typeface="Arial"/>
                <a:ea typeface="DejaVu Sans"/>
              </a:rPr>
              <a:t>с.Тазларово</a:t>
            </a:r>
            <a:r>
              <a:rPr lang="ru-RU" sz="2000" b="1" strike="noStrike" spc="-1" dirty="0" smtClean="0">
                <a:solidFill>
                  <a:srgbClr val="002060"/>
                </a:solidFill>
                <a:latin typeface="Arial"/>
                <a:ea typeface="DejaVu Sans"/>
              </a:rPr>
              <a:t>  </a:t>
            </a:r>
            <a:r>
              <a:rPr lang="ru-RU" sz="2000" b="1" strike="noStrike" spc="-1" dirty="0">
                <a:solidFill>
                  <a:srgbClr val="002060"/>
                </a:solidFill>
                <a:latin typeface="Arial"/>
                <a:ea typeface="DejaVu Sans"/>
              </a:rPr>
              <a:t>предоставляются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Скругленный прямоугольник 9"/>
          <p:cNvSpPr/>
          <p:nvPr/>
        </p:nvSpPr>
        <p:spPr>
          <a:xfrm>
            <a:off x="1619640" y="682920"/>
            <a:ext cx="3239280" cy="93204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25406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2060"/>
                </a:solidFill>
                <a:latin typeface="Times New Roman"/>
                <a:ea typeface="DejaVu Sans"/>
              </a:rPr>
              <a:t>Преимущественное право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Скругленный прямоугольник 10"/>
          <p:cNvSpPr/>
          <p:nvPr/>
        </p:nvSpPr>
        <p:spPr>
          <a:xfrm>
            <a:off x="5652000" y="713880"/>
            <a:ext cx="3163680" cy="90108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2060"/>
                </a:solidFill>
                <a:latin typeface="Times New Roman"/>
                <a:ea typeface="DejaVu Sans"/>
              </a:rPr>
              <a:t>В</a:t>
            </a:r>
            <a:r>
              <a:rPr lang="ru-RU" sz="2000" b="0" strike="noStrike" spc="-1">
                <a:solidFill>
                  <a:srgbClr val="002060"/>
                </a:solidFill>
                <a:latin typeface="Times New Roman"/>
                <a:ea typeface="DejaVu Sans"/>
              </a:rPr>
              <a:t> </a:t>
            </a:r>
            <a:r>
              <a:rPr lang="ru-RU" sz="2000" b="1" strike="noStrike" spc="-1">
                <a:solidFill>
                  <a:srgbClr val="002060"/>
                </a:solidFill>
                <a:latin typeface="Times New Roman"/>
                <a:ea typeface="DejaVu Sans"/>
              </a:rPr>
              <a:t>первоочередном порядке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Скругленный прямоугольник 12"/>
          <p:cNvSpPr/>
          <p:nvPr/>
        </p:nvSpPr>
        <p:spPr>
          <a:xfrm>
            <a:off x="1403640" y="2130120"/>
            <a:ext cx="3527280" cy="243324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детям, в которых обучаются их </a:t>
            </a:r>
            <a:r>
              <a:rPr lang="ru-RU" sz="1600" b="0" strike="noStrike" spc="-1">
                <a:solidFill>
                  <a:srgbClr val="C00000"/>
                </a:solidFill>
                <a:latin typeface="Times New Roman"/>
                <a:ea typeface="DejaVu Sans"/>
              </a:rPr>
              <a:t>полнородные и неполнородные братья и (или) </a:t>
            </a: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сестры, </a:t>
            </a:r>
            <a:r>
              <a:rPr lang="ru-RU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усыновленных (удочеренных) или находящихся под опекой или попечительством в семье, включая приемные семьи</a:t>
            </a:r>
            <a:r>
              <a:rPr lang="ru-RU" sz="1600" b="0" i="1" strike="noStrike" spc="-1">
                <a:solidFill>
                  <a:srgbClr val="000000"/>
                </a:solidFill>
                <a:latin typeface="Times New Roman"/>
                <a:ea typeface="Calibri"/>
              </a:rPr>
              <a:t>). 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Скругленный прямоугольник 13"/>
          <p:cNvSpPr/>
          <p:nvPr/>
        </p:nvSpPr>
        <p:spPr>
          <a:xfrm>
            <a:off x="5493240" y="2078280"/>
            <a:ext cx="3470040" cy="238536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- детям военнослужащих </a:t>
            </a:r>
            <a:r>
              <a:rPr lang="ru-RU" sz="1800" b="0" strike="noStrike" spc="-1">
                <a:solidFill>
                  <a:srgbClr val="C00000"/>
                </a:solidFill>
                <a:latin typeface="Times New Roman"/>
                <a:ea typeface="DejaVu Sans"/>
              </a:rPr>
              <a:t>(внимание мобилизованные в СВО)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детям сотрудников полиции, УФСИН, таможенных органов, пожарной службы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C00000"/>
                </a:solidFill>
                <a:latin typeface="Times New Roman"/>
                <a:ea typeface="DejaVu Sans"/>
              </a:rPr>
              <a:t>по месту жительства их семей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3300"/>
                </a:solidFill>
                <a:latin typeface="Times New Roman"/>
                <a:ea typeface="DejaVu Sans"/>
              </a:rPr>
              <a:t>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Стрелка вниз 15"/>
          <p:cNvSpPr/>
          <p:nvPr/>
        </p:nvSpPr>
        <p:spPr>
          <a:xfrm>
            <a:off x="2988000" y="1717560"/>
            <a:ext cx="574920" cy="338400"/>
          </a:xfrm>
          <a:prstGeom prst="downArrow">
            <a:avLst>
              <a:gd name="adj1" fmla="val 50000"/>
              <a:gd name="adj2" fmla="val 75336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49" name="Стрелка вниз 16"/>
          <p:cNvSpPr/>
          <p:nvPr/>
        </p:nvSpPr>
        <p:spPr>
          <a:xfrm>
            <a:off x="6660360" y="1707840"/>
            <a:ext cx="718920" cy="338400"/>
          </a:xfrm>
          <a:prstGeom prst="downArrow">
            <a:avLst>
              <a:gd name="adj1" fmla="val 50000"/>
              <a:gd name="adj2" fmla="val 77639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Номер слайда 3"/>
          <p:cNvSpPr/>
          <p:nvPr/>
        </p:nvSpPr>
        <p:spPr>
          <a:xfrm>
            <a:off x="7020000" y="4516560"/>
            <a:ext cx="2132640" cy="27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F0F14034-BFCE-450B-9E46-01789B9B9A9F}" type="slidenum">
              <a:rPr lang="ru-RU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5</a:t>
            </a:fld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AutoShape 2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2" name="AutoShape 4"/>
          <p:cNvSpPr/>
          <p:nvPr/>
        </p:nvSpPr>
        <p:spPr>
          <a:xfrm>
            <a:off x="307800" y="792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3" name="TextBox 1"/>
          <p:cNvSpPr/>
          <p:nvPr/>
        </p:nvSpPr>
        <p:spPr>
          <a:xfrm>
            <a:off x="619560" y="160200"/>
            <a:ext cx="5831640" cy="579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800" b="1" strike="noStrike" spc="-1">
                <a:solidFill>
                  <a:srgbClr val="002060"/>
                </a:solidFill>
                <a:latin typeface="Arial"/>
                <a:ea typeface="Calibri"/>
              </a:rPr>
              <a:t>Подтверждающие документы: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Прямоугольник 2"/>
          <p:cNvSpPr/>
          <p:nvPr/>
        </p:nvSpPr>
        <p:spPr>
          <a:xfrm>
            <a:off x="827640" y="1059480"/>
            <a:ext cx="7919640" cy="324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800" b="1" strike="noStrike" spc="-1">
                <a:solidFill>
                  <a:srgbClr val="002060"/>
                </a:solidFill>
                <a:latin typeface="Arial"/>
                <a:ea typeface="DejaVu Sans"/>
              </a:rPr>
              <a:t>Преимущественное право: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15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1800" b="1" strike="noStrike" spc="-1">
                <a:solidFill>
                  <a:srgbClr val="002060"/>
                </a:solidFill>
                <a:latin typeface="Arial"/>
                <a:ea typeface="DejaVu Sans"/>
              </a:rPr>
              <a:t> </a:t>
            </a:r>
            <a:r>
              <a:rPr lang="ru-RU" sz="1800" b="0" strike="noStrike" spc="-1">
                <a:solidFill>
                  <a:srgbClr val="002060"/>
                </a:solidFill>
                <a:latin typeface="Arial"/>
                <a:ea typeface="Calibri"/>
              </a:rPr>
              <a:t>Паспорт родителя (законного представителя).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15000"/>
              </a:lnSpc>
              <a:buClr>
                <a:srgbClr val="002060"/>
              </a:buClr>
              <a:buFont typeface="Symbol"/>
              <a:buChar char=""/>
            </a:pPr>
            <a:r>
              <a:rPr lang="ru-RU" sz="1800" b="0" strike="noStrike" spc="-1">
                <a:solidFill>
                  <a:srgbClr val="002060"/>
                </a:solidFill>
                <a:latin typeface="Arial"/>
                <a:ea typeface="Calibri"/>
              </a:rPr>
              <a:t>Свидетельства рождения детей </a:t>
            </a:r>
            <a:r>
              <a:rPr lang="ru-RU" sz="1800" b="0" i="1" strike="noStrike" spc="-1">
                <a:solidFill>
                  <a:srgbClr val="002060"/>
                </a:solidFill>
                <a:latin typeface="Arial"/>
                <a:ea typeface="Calibri"/>
              </a:rPr>
              <a:t>(полнородных и неполнородных братьев и сестер, усыновленных (удочеренных) или находящихся под опекой или попечительством в семье, включая приемные семьи).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</a:pPr>
            <a:r>
              <a:rPr lang="ru-RU" sz="1800" b="1" strike="noStrike" spc="-1">
                <a:solidFill>
                  <a:srgbClr val="002060"/>
                </a:solidFill>
                <a:latin typeface="Arial"/>
                <a:ea typeface="Calibri"/>
              </a:rPr>
              <a:t>Первоочередное право: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15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2060"/>
                </a:solidFill>
                <a:latin typeface="Arial"/>
                <a:ea typeface="Calibri"/>
              </a:rPr>
              <a:t>Справка с места работы родителя (законного представителя).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15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2060"/>
                </a:solidFill>
                <a:latin typeface="Arial"/>
                <a:ea typeface="Calibri"/>
              </a:rPr>
              <a:t>Справка из военкомата для мобилизованных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83640" y="229320"/>
            <a:ext cx="7055640" cy="867600"/>
          </a:xfrm>
          <a:prstGeom prst="rect">
            <a:avLst/>
          </a:prstGeom>
          <a:noFill/>
          <a:ln w="0">
            <a:noFill/>
          </a:ln>
        </p:spPr>
        <p:txBody>
          <a:bodyPr lIns="0" tIns="9360" rIns="0" bIns="0" numCol="1" spcCol="0" anchor="ctr">
            <a:noAutofit/>
          </a:bodyPr>
          <a:lstStyle/>
          <a:p>
            <a:pPr marL="9360" indent="0" algn="ctr">
              <a:lnSpc>
                <a:spcPct val="100000"/>
              </a:lnSpc>
              <a:spcBef>
                <a:spcPts val="74"/>
              </a:spcBef>
              <a:buNone/>
              <a:tabLst>
                <a:tab pos="0" algn="l"/>
              </a:tabLst>
            </a:pPr>
            <a:r>
              <a:rPr lang="ru-RU" sz="1400" b="1" i="1" strike="noStrike" spc="-4">
                <a:solidFill>
                  <a:srgbClr val="001F5F"/>
                </a:solidFill>
                <a:latin typeface="Arial"/>
              </a:rPr>
              <a:t>Для</a:t>
            </a:r>
            <a:r>
              <a:rPr lang="ru-RU" sz="1400" b="1" i="1" strike="noStrike" spc="4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4">
                <a:solidFill>
                  <a:srgbClr val="001F5F"/>
                </a:solidFill>
                <a:latin typeface="Arial"/>
              </a:rPr>
              <a:t>зачисления</a:t>
            </a:r>
            <a:r>
              <a:rPr lang="ru-RU" sz="1400" b="1" i="1" strike="noStrike" spc="-9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4">
                <a:solidFill>
                  <a:srgbClr val="001F5F"/>
                </a:solidFill>
                <a:latin typeface="Arial"/>
              </a:rPr>
              <a:t>в</a:t>
            </a:r>
            <a:r>
              <a:rPr lang="ru-RU" sz="1400" b="1" i="1" strike="noStrike" spc="1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4">
                <a:solidFill>
                  <a:srgbClr val="001F5F"/>
                </a:solidFill>
                <a:latin typeface="Arial"/>
              </a:rPr>
              <a:t>первый</a:t>
            </a:r>
            <a:r>
              <a:rPr lang="ru-RU" sz="1400" b="1" i="1" strike="noStrike" spc="-1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4">
                <a:solidFill>
                  <a:srgbClr val="001F5F"/>
                </a:solidFill>
                <a:latin typeface="Arial"/>
              </a:rPr>
              <a:t>класс</a:t>
            </a:r>
            <a:r>
              <a:rPr lang="ru-RU" sz="1400" b="1" i="1" strike="noStrike" spc="4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4">
                <a:solidFill>
                  <a:srgbClr val="001F5F"/>
                </a:solidFill>
                <a:latin typeface="Arial"/>
              </a:rPr>
              <a:t>на следующий</a:t>
            </a:r>
            <a:r>
              <a:rPr lang="ru-RU" sz="1400" b="1" i="1" strike="noStrike" spc="15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4">
                <a:solidFill>
                  <a:srgbClr val="001F5F"/>
                </a:solidFill>
                <a:latin typeface="Arial"/>
              </a:rPr>
              <a:t>учебный</a:t>
            </a:r>
            <a:r>
              <a:rPr lang="ru-RU" sz="1400" b="1" i="1" strike="noStrike" spc="12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4">
                <a:solidFill>
                  <a:srgbClr val="001F5F"/>
                </a:solidFill>
                <a:latin typeface="Arial"/>
              </a:rPr>
              <a:t>год</a:t>
            </a:r>
            <a:r>
              <a:rPr lang="ru-RU" sz="1400" b="1" i="1" strike="noStrike" spc="-1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4">
                <a:solidFill>
                  <a:srgbClr val="001F5F"/>
                </a:solidFill>
                <a:latin typeface="Arial"/>
              </a:rPr>
              <a:t>заявителем представляются оригиналы и </a:t>
            </a:r>
            <a:r>
              <a:rPr lang="ru-RU" sz="1400" b="1" i="1" strike="noStrike" spc="-1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4">
                <a:solidFill>
                  <a:srgbClr val="001F5F"/>
                </a:solidFill>
                <a:latin typeface="Arial"/>
              </a:rPr>
              <a:t>копии</a:t>
            </a:r>
            <a:r>
              <a:rPr lang="ru-RU" sz="1400" b="1" i="1" strike="noStrike" spc="4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9">
                <a:solidFill>
                  <a:srgbClr val="001F5F"/>
                </a:solidFill>
                <a:latin typeface="Arial"/>
              </a:rPr>
              <a:t>следующих</a:t>
            </a:r>
            <a:r>
              <a:rPr lang="ru-RU" sz="1400" b="1" i="1" strike="noStrike" spc="15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4">
                <a:solidFill>
                  <a:srgbClr val="001F5F"/>
                </a:solidFill>
                <a:latin typeface="Arial"/>
              </a:rPr>
              <a:t>документов:</a:t>
            </a:r>
            <a:r>
              <a:rPr sz="1400"/>
              <a:t/>
            </a:r>
            <a:br>
              <a:rPr sz="1400"/>
            </a:b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object 4"/>
          <p:cNvSpPr/>
          <p:nvPr/>
        </p:nvSpPr>
        <p:spPr>
          <a:xfrm>
            <a:off x="628920" y="699480"/>
            <a:ext cx="8406360" cy="384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0080" r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31"/>
              </a:spcBef>
            </a:pP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  <a:p>
            <a:pPr marL="199080">
              <a:lnSpc>
                <a:spcPct val="100000"/>
              </a:lnSpc>
            </a:pPr>
            <a:endParaRPr lang="ru-RU" sz="1500" b="0" strike="noStrike" spc="-1">
              <a:solidFill>
                <a:srgbClr val="000000"/>
              </a:solidFill>
              <a:latin typeface="Arial"/>
            </a:endParaRPr>
          </a:p>
          <a:p>
            <a:pPr marL="328680" indent="-12996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pos="329040" algn="l"/>
              </a:tabLst>
            </a:pP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заявление</a:t>
            </a:r>
            <a:r>
              <a:rPr lang="ru-RU" sz="1500" b="0" strike="noStrike" spc="12">
                <a:solidFill>
                  <a:srgbClr val="001F5F"/>
                </a:solidFill>
                <a:latin typeface="Arial"/>
                <a:ea typeface="DejaVu Sans"/>
              </a:rPr>
              <a:t> по установленной форме;</a:t>
            </a:r>
            <a:endParaRPr lang="ru-RU" sz="1500" b="0" strike="noStrike" spc="-1">
              <a:solidFill>
                <a:srgbClr val="000000"/>
              </a:solidFill>
              <a:latin typeface="Arial"/>
            </a:endParaRPr>
          </a:p>
          <a:p>
            <a:pPr marL="328680" indent="-12996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pos="329040" algn="l"/>
              </a:tabLst>
            </a:pP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свидетельство</a:t>
            </a:r>
            <a:r>
              <a:rPr lang="ru-RU" sz="1500" b="1" strike="noStrike" spc="29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о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 рождении</a:t>
            </a:r>
            <a:r>
              <a:rPr lang="ru-RU" sz="1500" b="1" strike="noStrike" spc="18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ребенка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;</a:t>
            </a:r>
            <a:endParaRPr lang="ru-RU" sz="1500" b="0" strike="noStrike" spc="-1">
              <a:solidFill>
                <a:srgbClr val="000000"/>
              </a:solidFill>
              <a:latin typeface="Arial"/>
            </a:endParaRPr>
          </a:p>
          <a:p>
            <a:pPr marL="328680" indent="-12996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pos="329040" algn="l"/>
              </a:tabLst>
            </a:pP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паспорт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одного из родителей</a:t>
            </a:r>
            <a:endParaRPr lang="ru-RU" sz="1500" b="0" strike="noStrike" spc="-1">
              <a:solidFill>
                <a:srgbClr val="000000"/>
              </a:solidFill>
              <a:latin typeface="Arial"/>
            </a:endParaRPr>
          </a:p>
          <a:p>
            <a:pPr marL="328680" indent="-12960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pos="329040" algn="l"/>
              </a:tabLst>
            </a:pP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свидетельство</a:t>
            </a:r>
            <a:r>
              <a:rPr lang="ru-RU" sz="1500" b="1" strike="noStrike" spc="38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о</a:t>
            </a:r>
            <a:r>
              <a:rPr lang="ru-RU" sz="1500" b="1" strike="noStrike" spc="-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рождении</a:t>
            </a:r>
            <a:r>
              <a:rPr lang="ru-RU" sz="1500" b="1" strike="noStrike" spc="29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полнородных</a:t>
            </a:r>
            <a:r>
              <a:rPr lang="ru-RU" sz="1500" b="1" strike="noStrike" spc="7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и</a:t>
            </a:r>
            <a:r>
              <a:rPr lang="ru-RU" sz="1500" b="1" strike="noStrike" spc="15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неполнородных</a:t>
            </a:r>
            <a:r>
              <a:rPr lang="ru-RU" sz="1500" b="1" strike="noStrike" spc="2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брата</a:t>
            </a:r>
            <a:r>
              <a:rPr lang="ru-RU" sz="1500" b="1" strike="noStrike" spc="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и</a:t>
            </a:r>
            <a:r>
              <a:rPr lang="ru-RU" sz="1500" b="1" strike="noStrike" spc="-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(или)</a:t>
            </a:r>
            <a:r>
              <a:rPr lang="ru-RU" sz="1500" b="1" strike="noStrike" spc="18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сестры</a:t>
            </a:r>
            <a:r>
              <a:rPr lang="ru-RU" sz="1500" b="1" strike="noStrike" spc="2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endParaRPr lang="ru-RU" sz="1500" b="0" strike="noStrike" spc="-1">
              <a:solidFill>
                <a:srgbClr val="000000"/>
              </a:solidFill>
              <a:latin typeface="Arial"/>
            </a:endParaRPr>
          </a:p>
          <a:p>
            <a:pPr marL="328680" indent="-12960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pos="329040" algn="l"/>
              </a:tabLst>
            </a:pP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документ</a:t>
            </a:r>
            <a:r>
              <a:rPr lang="ru-RU" sz="1500" b="1" strike="noStrike" spc="29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о</a:t>
            </a:r>
            <a:r>
              <a:rPr lang="ru-RU" sz="1500" b="1" strike="noStrike" spc="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регистрации</a:t>
            </a:r>
            <a:r>
              <a:rPr lang="ru-RU" sz="1500" b="1" strike="noStrike" spc="4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ребенка</a:t>
            </a:r>
            <a:r>
              <a:rPr lang="ru-RU" sz="1500" b="1" strike="noStrike" spc="26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по</a:t>
            </a:r>
            <a:r>
              <a:rPr lang="ru-RU" sz="1500" b="1" strike="noStrike" spc="-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месту</a:t>
            </a:r>
            <a:r>
              <a:rPr lang="ru-RU" sz="1500" b="1" strike="noStrike" spc="2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жительства</a:t>
            </a:r>
            <a:r>
              <a:rPr lang="ru-RU" sz="1500" b="1" strike="noStrike" spc="2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или</a:t>
            </a:r>
            <a:r>
              <a:rPr lang="ru-RU" sz="1500" b="1" strike="noStrike" spc="18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по</a:t>
            </a:r>
            <a:r>
              <a:rPr lang="ru-RU" sz="1500" b="1" strike="noStrike" spc="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месту</a:t>
            </a:r>
            <a:r>
              <a:rPr lang="ru-RU" sz="1500" b="1" strike="noStrike" spc="49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пребывания</a:t>
            </a:r>
            <a:r>
              <a:rPr lang="ru-RU" sz="1500" b="1" strike="noStrike" spc="26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4">
                <a:solidFill>
                  <a:srgbClr val="001F5F"/>
                </a:solidFill>
                <a:latin typeface="Arial"/>
                <a:ea typeface="DejaVu Sans"/>
              </a:rPr>
              <a:t>на</a:t>
            </a:r>
            <a:r>
              <a:rPr lang="ru-RU" sz="1500" b="0" strike="noStrike" spc="-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4">
                <a:solidFill>
                  <a:srgbClr val="001F5F"/>
                </a:solidFill>
                <a:latin typeface="Arial"/>
                <a:ea typeface="DejaVu Sans"/>
              </a:rPr>
              <a:t>закрепленной</a:t>
            </a:r>
            <a:r>
              <a:rPr lang="ru-RU" sz="1500" b="0" strike="noStrike" spc="2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территории</a:t>
            </a:r>
            <a:r>
              <a:rPr lang="ru-RU" sz="1500" b="0" strike="noStrike" spc="49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endParaRPr lang="ru-RU" sz="1500" b="0" strike="noStrike" spc="-1">
              <a:solidFill>
                <a:srgbClr val="000000"/>
              </a:solidFill>
              <a:latin typeface="Arial"/>
            </a:endParaRPr>
          </a:p>
          <a:p>
            <a:pPr marL="328680" indent="-12960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pos="329040" algn="l"/>
              </a:tabLst>
            </a:pP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документ,</a:t>
            </a:r>
            <a:r>
              <a:rPr lang="ru-RU" sz="1500" b="1" strike="noStrike" spc="2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подтверждающий</a:t>
            </a:r>
            <a:r>
              <a:rPr lang="ru-RU" sz="1500" b="1" strike="noStrike" spc="4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право</a:t>
            </a:r>
            <a:r>
              <a:rPr lang="ru-RU" sz="1500" b="1" strike="noStrike" spc="-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внеочередного,</a:t>
            </a:r>
            <a:r>
              <a:rPr lang="ru-RU" sz="1500" b="1" strike="noStrike" spc="29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первоочередного</a:t>
            </a:r>
            <a:r>
              <a:rPr lang="ru-RU" sz="1500" b="1" strike="noStrike" spc="4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или</a:t>
            </a:r>
            <a:r>
              <a:rPr lang="ru-RU" sz="1500" b="1" strike="noStrike" spc="18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преимущественного</a:t>
            </a:r>
            <a:r>
              <a:rPr lang="ru-RU" sz="1500" b="1" strike="noStrike" spc="4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приема</a:t>
            </a:r>
            <a:r>
              <a:rPr lang="ru-RU" sz="1500" b="1" strike="noStrike" spc="15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(справку</a:t>
            </a:r>
            <a:r>
              <a:rPr lang="ru-RU" sz="1500" b="0" strike="noStrike" spc="18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4">
                <a:solidFill>
                  <a:srgbClr val="001F5F"/>
                </a:solidFill>
                <a:latin typeface="Arial"/>
                <a:ea typeface="DejaVu Sans"/>
              </a:rPr>
              <a:t>с</a:t>
            </a:r>
            <a:r>
              <a:rPr lang="ru-RU" sz="1500" b="0" strike="noStrike" spc="12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места</a:t>
            </a:r>
            <a:r>
              <a:rPr lang="ru-RU" sz="1500" b="0" strike="noStrike" spc="12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работы</a:t>
            </a:r>
            <a:r>
              <a:rPr lang="ru-RU" sz="1500" b="0" strike="noStrike" spc="18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родителя(ей)</a:t>
            </a:r>
            <a:r>
              <a:rPr lang="ru-RU" sz="1500" b="0" strike="noStrike" spc="46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1">
                <a:solidFill>
                  <a:srgbClr val="001F5F"/>
                </a:solidFill>
                <a:latin typeface="Arial"/>
                <a:ea typeface="DejaVu Sans"/>
              </a:rPr>
              <a:t>(законного(ых)</a:t>
            </a:r>
            <a:r>
              <a:rPr lang="ru-RU" sz="1500" b="0" strike="noStrike" spc="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4">
                <a:solidFill>
                  <a:srgbClr val="001F5F"/>
                </a:solidFill>
                <a:latin typeface="Arial"/>
                <a:ea typeface="DejaVu Sans"/>
              </a:rPr>
              <a:t>представителя(ей) </a:t>
            </a:r>
            <a:r>
              <a:rPr lang="ru-RU" sz="1500" b="0" strike="noStrike" spc="-330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ребенка,</a:t>
            </a:r>
            <a:r>
              <a:rPr lang="ru-RU" sz="1500" b="0" strike="noStrike" spc="2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справку</a:t>
            </a:r>
            <a:r>
              <a:rPr lang="ru-RU" sz="1500" b="0" strike="noStrike" spc="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4">
                <a:solidFill>
                  <a:srgbClr val="001F5F"/>
                </a:solidFill>
                <a:latin typeface="Arial"/>
                <a:ea typeface="DejaVu Sans"/>
              </a:rPr>
              <a:t>уполномоченного</a:t>
            </a:r>
            <a:r>
              <a:rPr lang="ru-RU" sz="1500" b="0" strike="noStrike" spc="-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органа,</a:t>
            </a:r>
            <a:r>
              <a:rPr lang="ru-RU" sz="1500" b="0" strike="noStrike" spc="-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решение</a:t>
            </a:r>
            <a:r>
              <a:rPr lang="ru-RU" sz="1500" b="0" strike="noStrike" spc="12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4">
                <a:solidFill>
                  <a:srgbClr val="001F5F"/>
                </a:solidFill>
                <a:latin typeface="Arial"/>
                <a:ea typeface="DejaVu Sans"/>
              </a:rPr>
              <a:t>суда</a:t>
            </a:r>
            <a:r>
              <a:rPr lang="ru-RU" sz="1500" b="0" strike="noStrike" spc="7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4">
                <a:solidFill>
                  <a:srgbClr val="001F5F"/>
                </a:solidFill>
                <a:latin typeface="Arial"/>
                <a:ea typeface="DejaVu Sans"/>
              </a:rPr>
              <a:t>и</a:t>
            </a:r>
            <a:r>
              <a:rPr lang="ru-RU" sz="1500" b="0" strike="noStrike" spc="-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4">
                <a:solidFill>
                  <a:srgbClr val="001F5F"/>
                </a:solidFill>
                <a:latin typeface="Arial"/>
                <a:ea typeface="DejaVu Sans"/>
              </a:rPr>
              <a:t>т.д.);</a:t>
            </a:r>
            <a:endParaRPr lang="ru-RU" sz="1500" b="0" strike="noStrike" spc="-1">
              <a:solidFill>
                <a:srgbClr val="000000"/>
              </a:solidFill>
              <a:latin typeface="Arial"/>
            </a:endParaRPr>
          </a:p>
          <a:p>
            <a:pPr marL="328680" indent="-12996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pos="329040" algn="l"/>
              </a:tabLst>
            </a:pP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заключение</a:t>
            </a:r>
            <a:r>
              <a:rPr lang="ru-RU" sz="1500" b="1" strike="noStrike" spc="18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психолого-медико-педагогической</a:t>
            </a:r>
            <a:r>
              <a:rPr lang="ru-RU" sz="1500" b="1" strike="noStrike" spc="32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комиссии</a:t>
            </a:r>
            <a:r>
              <a:rPr lang="ru-RU" sz="1500" b="1" strike="noStrike" spc="2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C00000"/>
                </a:solidFill>
                <a:latin typeface="Arial"/>
                <a:ea typeface="DejaVu Sans"/>
              </a:rPr>
              <a:t>(при</a:t>
            </a:r>
            <a:r>
              <a:rPr lang="ru-RU" sz="1500" b="0" strike="noStrike" spc="4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C00000"/>
                </a:solidFill>
                <a:latin typeface="Arial"/>
                <a:ea typeface="DejaVu Sans"/>
              </a:rPr>
              <a:t>наличии)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;</a:t>
            </a:r>
            <a:endParaRPr lang="ru-RU" sz="1500" b="0" strike="noStrike" spc="-1">
              <a:solidFill>
                <a:srgbClr val="000000"/>
              </a:solidFill>
              <a:latin typeface="Arial"/>
            </a:endParaRPr>
          </a:p>
          <a:p>
            <a:pPr marL="328680" indent="-12960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pos="329040" algn="l"/>
              </a:tabLst>
            </a:pP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разрешение</a:t>
            </a:r>
            <a:r>
              <a:rPr lang="ru-RU" sz="1500" b="1" strike="noStrike" spc="26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о</a:t>
            </a:r>
            <a:r>
              <a:rPr lang="ru-RU" sz="1500" b="1" strike="noStrike" spc="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приеме</a:t>
            </a:r>
            <a:r>
              <a:rPr lang="ru-RU" sz="1500" b="1" strike="noStrike" spc="15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в</a:t>
            </a:r>
            <a:r>
              <a:rPr lang="ru-RU" sz="1500" b="1" strike="noStrike" spc="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первый</a:t>
            </a:r>
            <a:r>
              <a:rPr lang="ru-RU" sz="1500" b="1" strike="noStrike" spc="32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класс</a:t>
            </a:r>
            <a:r>
              <a:rPr lang="ru-RU" sz="1500" b="1" strike="noStrike" spc="12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4">
                <a:solidFill>
                  <a:srgbClr val="001F5F"/>
                </a:solidFill>
                <a:latin typeface="Arial"/>
                <a:ea typeface="DejaVu Sans"/>
              </a:rPr>
              <a:t>образовательной</a:t>
            </a:r>
            <a:r>
              <a:rPr lang="ru-RU" sz="1500" b="0" strike="noStrike" spc="12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организации</a:t>
            </a:r>
            <a:r>
              <a:rPr lang="ru-RU" sz="1500" b="0" strike="noStrike" spc="7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ребенка</a:t>
            </a:r>
            <a:r>
              <a:rPr lang="ru-RU" sz="1500" b="0" strike="noStrike" spc="52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до</a:t>
            </a:r>
            <a:r>
              <a:rPr lang="ru-RU" sz="1500" b="1" strike="noStrike" spc="7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достижения</a:t>
            </a:r>
            <a:r>
              <a:rPr lang="ru-RU" sz="1500" b="1" strike="noStrike" spc="26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им</a:t>
            </a:r>
            <a:r>
              <a:rPr lang="ru-RU" sz="1500" b="1" strike="noStrike" spc="7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возраста</a:t>
            </a:r>
            <a:r>
              <a:rPr lang="ru-RU" sz="1500" b="1" strike="noStrike" spc="7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C00000"/>
                </a:solidFill>
                <a:latin typeface="Arial"/>
                <a:ea typeface="DejaVu Sans"/>
              </a:rPr>
              <a:t>шести</a:t>
            </a:r>
            <a:r>
              <a:rPr lang="ru-RU" sz="1500" b="1" strike="noStrike" spc="7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C00000"/>
                </a:solidFill>
                <a:latin typeface="Arial"/>
                <a:ea typeface="DejaVu Sans"/>
              </a:rPr>
              <a:t>лет</a:t>
            </a:r>
            <a:r>
              <a:rPr lang="ru-RU" sz="1500" b="1" strike="noStrike" spc="18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C00000"/>
                </a:solidFill>
                <a:latin typeface="Arial"/>
                <a:ea typeface="DejaVu Sans"/>
              </a:rPr>
              <a:t>и</a:t>
            </a:r>
            <a:r>
              <a:rPr lang="ru-RU" sz="1500" b="1" strike="noStrike" spc="12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C00000"/>
                </a:solidFill>
                <a:latin typeface="Arial"/>
                <a:ea typeface="DejaVu Sans"/>
              </a:rPr>
              <a:t>шести </a:t>
            </a:r>
            <a:r>
              <a:rPr lang="ru-RU" sz="1500" b="1" strike="noStrike" spc="-335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месяцев</a:t>
            </a:r>
            <a:r>
              <a:rPr lang="ru-RU" sz="1500" b="1" strike="noStrike" spc="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10243E"/>
                </a:solidFill>
                <a:latin typeface="Arial"/>
                <a:ea typeface="DejaVu Sans"/>
              </a:rPr>
              <a:t>или</a:t>
            </a:r>
            <a:r>
              <a:rPr lang="ru-RU" sz="1500" b="1" strike="noStrike" spc="15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10243E"/>
                </a:solidFill>
                <a:latin typeface="Arial"/>
                <a:ea typeface="DejaVu Sans"/>
              </a:rPr>
              <a:t>после</a:t>
            </a:r>
            <a:r>
              <a:rPr lang="ru-RU" sz="1500" b="1" strike="noStrike" spc="-1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10243E"/>
                </a:solidFill>
                <a:latin typeface="Arial"/>
                <a:ea typeface="DejaVu Sans"/>
              </a:rPr>
              <a:t>достижения</a:t>
            </a:r>
            <a:r>
              <a:rPr lang="ru-RU" sz="1500" b="1" strike="noStrike" spc="26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10243E"/>
                </a:solidFill>
                <a:latin typeface="Arial"/>
                <a:ea typeface="DejaVu Sans"/>
              </a:rPr>
              <a:t>им</a:t>
            </a:r>
            <a:r>
              <a:rPr lang="ru-RU" sz="1500" b="1" strike="noStrike" spc="1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10243E"/>
                </a:solidFill>
                <a:latin typeface="Arial"/>
                <a:ea typeface="DejaVu Sans"/>
              </a:rPr>
              <a:t>возраста</a:t>
            </a:r>
            <a:r>
              <a:rPr lang="ru-RU" sz="1500" b="1" strike="noStrike" spc="4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C00000"/>
                </a:solidFill>
                <a:latin typeface="Arial"/>
                <a:ea typeface="DejaVu Sans"/>
              </a:rPr>
              <a:t>восьми</a:t>
            </a:r>
            <a:r>
              <a:rPr lang="ru-RU" sz="1500" b="1" strike="noStrike" spc="7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C00000"/>
                </a:solidFill>
                <a:latin typeface="Arial"/>
                <a:ea typeface="DejaVu Sans"/>
              </a:rPr>
              <a:t>лет</a:t>
            </a:r>
            <a:r>
              <a:rPr lang="ru-RU" sz="1500" b="1" strike="noStrike" spc="12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9">
                <a:solidFill>
                  <a:srgbClr val="10243E"/>
                </a:solidFill>
                <a:latin typeface="Arial"/>
                <a:ea typeface="DejaVu Sans"/>
              </a:rPr>
              <a:t>(при</a:t>
            </a:r>
            <a:r>
              <a:rPr lang="ru-RU" sz="1500" b="0" i="1" strike="noStrike" spc="4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зачислении</a:t>
            </a:r>
            <a:r>
              <a:rPr lang="ru-RU" sz="1500" b="0" i="1" strike="noStrike" spc="29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9">
                <a:solidFill>
                  <a:srgbClr val="10243E"/>
                </a:solidFill>
                <a:latin typeface="Arial"/>
                <a:ea typeface="DejaVu Sans"/>
              </a:rPr>
              <a:t>ребенка</a:t>
            </a:r>
            <a:r>
              <a:rPr lang="ru-RU" sz="1500" b="0" i="1" strike="noStrike" spc="24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на</a:t>
            </a:r>
            <a:r>
              <a:rPr lang="ru-RU" sz="1500" b="0" i="1" strike="noStrike" spc="-1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9">
                <a:solidFill>
                  <a:srgbClr val="10243E"/>
                </a:solidFill>
                <a:latin typeface="Arial"/>
                <a:ea typeface="DejaVu Sans"/>
              </a:rPr>
              <a:t>обучение</a:t>
            </a:r>
            <a:r>
              <a:rPr lang="ru-RU" sz="1500" b="0" i="1" strike="noStrike" spc="24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в </a:t>
            </a:r>
            <a:r>
              <a:rPr lang="ru-RU" sz="1500" b="0" i="1" strike="noStrike" spc="-9">
                <a:solidFill>
                  <a:srgbClr val="10243E"/>
                </a:solidFill>
                <a:latin typeface="Arial"/>
                <a:ea typeface="DejaVu Sans"/>
              </a:rPr>
              <a:t>первый</a:t>
            </a:r>
            <a:r>
              <a:rPr lang="ru-RU" sz="1500" b="0" i="1" strike="noStrike" spc="15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класс</a:t>
            </a:r>
            <a:r>
              <a:rPr lang="ru-RU" sz="1500" b="0" i="1" strike="noStrike" spc="372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до</a:t>
            </a:r>
            <a:r>
              <a:rPr lang="ru-RU" sz="1500" b="0" i="1" strike="noStrike" spc="4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достижения</a:t>
            </a:r>
            <a:r>
              <a:rPr lang="ru-RU" sz="1500" b="0" i="1" strike="noStrike" spc="18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9">
                <a:solidFill>
                  <a:srgbClr val="10243E"/>
                </a:solidFill>
                <a:latin typeface="Arial"/>
                <a:ea typeface="DejaVu Sans"/>
              </a:rPr>
              <a:t>им</a:t>
            </a:r>
            <a:r>
              <a:rPr lang="ru-RU" sz="1500" b="0" i="1" strike="noStrike" spc="7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возраста</a:t>
            </a:r>
            <a:r>
              <a:rPr lang="ru-RU" sz="1500" b="0" i="1" strike="noStrike" spc="4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шести</a:t>
            </a:r>
            <a:r>
              <a:rPr lang="ru-RU" sz="1500" b="0" i="1" strike="noStrike" spc="7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лет</a:t>
            </a:r>
            <a:r>
              <a:rPr lang="ru-RU" sz="1500" b="0" i="1" strike="noStrike" spc="12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и</a:t>
            </a:r>
            <a:r>
              <a:rPr lang="ru-RU" sz="1500" b="0" i="1" strike="noStrike" spc="7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шести</a:t>
            </a:r>
            <a:r>
              <a:rPr lang="ru-RU" sz="1500" b="0" i="1" strike="noStrike" spc="7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месяцев</a:t>
            </a:r>
            <a:r>
              <a:rPr lang="ru-RU" sz="1500" b="0" i="1" strike="noStrike" spc="4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9">
                <a:solidFill>
                  <a:srgbClr val="10243E"/>
                </a:solidFill>
                <a:latin typeface="Arial"/>
                <a:ea typeface="DejaVu Sans"/>
              </a:rPr>
              <a:t>или</a:t>
            </a:r>
            <a:r>
              <a:rPr lang="ru-RU" sz="1500" b="0" i="1" strike="noStrike" spc="15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после</a:t>
            </a:r>
            <a:r>
              <a:rPr lang="ru-RU" sz="1500" b="0" i="1" strike="noStrike" spc="-1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достижения</a:t>
            </a:r>
            <a:r>
              <a:rPr lang="ru-RU" sz="1500" b="0" i="1" strike="noStrike" spc="24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9">
                <a:solidFill>
                  <a:srgbClr val="10243E"/>
                </a:solidFill>
                <a:latin typeface="Arial"/>
                <a:ea typeface="DejaVu Sans"/>
              </a:rPr>
              <a:t>им</a:t>
            </a:r>
            <a:r>
              <a:rPr lang="ru-RU" sz="1500" b="0" i="1" strike="noStrike" spc="4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возраста</a:t>
            </a:r>
            <a:r>
              <a:rPr lang="ru-RU" sz="1500" b="0" i="1" strike="noStrike" spc="4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восьми</a:t>
            </a:r>
            <a:r>
              <a:rPr lang="ru-RU" sz="1500" b="0" i="1" strike="noStrike" spc="7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1">
                <a:solidFill>
                  <a:srgbClr val="10243E"/>
                </a:solidFill>
                <a:latin typeface="Arial"/>
                <a:ea typeface="DejaVu Sans"/>
              </a:rPr>
              <a:t>лет)</a:t>
            </a:r>
            <a:endParaRPr lang="ru-RU" sz="15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Box 156"/>
          <p:cNvSpPr txBox="1"/>
          <p:nvPr/>
        </p:nvSpPr>
        <p:spPr>
          <a:xfrm>
            <a:off x="540000" y="0"/>
            <a:ext cx="8280000" cy="541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1600" b="1" strike="noStrike" spc="-1">
                <a:solidFill>
                  <a:srgbClr val="000000"/>
                </a:solidFill>
                <a:latin typeface="Arial"/>
              </a:rPr>
              <a:t>ПЕРЕЧЕНЬ ДОПОЛНИТЕЛЬНЫХ ДОКУМЕНТОВ ДЛЯ ИНОСТРАННЫХ ГРАЖДАН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Прямоугольник: скругленные углы 41"/>
          <p:cNvSpPr/>
          <p:nvPr/>
        </p:nvSpPr>
        <p:spPr>
          <a:xfrm>
            <a:off x="517680" y="541800"/>
            <a:ext cx="8482320" cy="4137480"/>
          </a:xfrm>
          <a:prstGeom prst="roundRect">
            <a:avLst>
              <a:gd name="adj" fmla="val 6448"/>
            </a:avLst>
          </a:prstGeom>
          <a:noFill/>
          <a:ln w="12700">
            <a:solidFill>
              <a:srgbClr val="8064A2">
                <a:lumMod val="50000"/>
              </a:srgb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копии документов, подтверждающих </a:t>
            </a:r>
            <a:r>
              <a:rPr lang="ru-RU" sz="1100" b="1" u="sng" strike="noStrike" spc="-1">
                <a:solidFill>
                  <a:srgbClr val="000000"/>
                </a:solidFill>
                <a:uFillTx/>
                <a:latin typeface="Arial"/>
                <a:ea typeface="Times New Roman"/>
              </a:rPr>
              <a:t>родство заявителя;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копии ПЕРЕЧЕНЬ ДОПОЛНИТЕЛЬНЫХ ДОКУМЕНТОВ ДЛЯ ИНОСТРАННЫХ ГРАЖДАН документов, подтверждающих </a:t>
            </a:r>
            <a:r>
              <a:rPr lang="ru-RU" sz="1100" b="1" u="sng" strike="noStrike" spc="-1">
                <a:solidFill>
                  <a:srgbClr val="000000"/>
                </a:solidFill>
                <a:uFillTx/>
                <a:latin typeface="Arial"/>
                <a:ea typeface="Times New Roman"/>
              </a:rPr>
              <a:t>законность нахождения ребенка</a:t>
            </a: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 и его законного представителя </a:t>
            </a:r>
            <a:r>
              <a:rPr lang="ru-RU" sz="1100" b="1" u="sng" strike="noStrike" spc="-1">
                <a:solidFill>
                  <a:srgbClr val="000000"/>
                </a:solidFill>
                <a:uFillTx/>
                <a:latin typeface="Arial"/>
                <a:ea typeface="Times New Roman"/>
              </a:rPr>
              <a:t>на территории России </a:t>
            </a:r>
            <a:r>
              <a:rPr lang="ru-RU" sz="1100" b="0" i="1" strike="noStrike" spc="-1">
                <a:solidFill>
                  <a:srgbClr val="000000"/>
                </a:solidFill>
                <a:latin typeface="Arial"/>
                <a:ea typeface="Times New Roman"/>
              </a:rPr>
              <a:t>(действительные вид на жительство, либо разрешение на временное проживание, либо разрешение на временное проживание в целях получения образования, либо визу и (или) миграционную карту, либо иные предусмотренные законом или международным договором России документы, подтверждающие право иностранного гражданина или лица без гражданства на пребывание (проживание) в России)</a:t>
            </a: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;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копии документов, подтверждающих прохождение государственной </a:t>
            </a:r>
            <a:r>
              <a:rPr lang="ru-RU" sz="1100" b="1" u="sng" strike="noStrike" spc="-1">
                <a:solidFill>
                  <a:srgbClr val="000000"/>
                </a:solidFill>
                <a:uFillTx/>
                <a:latin typeface="Arial"/>
                <a:ea typeface="Times New Roman"/>
              </a:rPr>
              <a:t>дактилоскопической регистрации ребенка;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копии документов, </a:t>
            </a:r>
            <a:r>
              <a:rPr lang="ru-RU" sz="1100" b="1" u="sng" strike="noStrike" spc="-1">
                <a:solidFill>
                  <a:srgbClr val="000000"/>
                </a:solidFill>
                <a:uFillTx/>
                <a:latin typeface="Arial"/>
                <a:ea typeface="Times New Roman"/>
              </a:rPr>
              <a:t>удостоверяющих личность   ребенка;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копии документов, подтверждающих </a:t>
            </a:r>
            <a:r>
              <a:rPr lang="ru-RU" sz="1100" b="1" u="sng" strike="noStrike" spc="-1">
                <a:solidFill>
                  <a:srgbClr val="000000"/>
                </a:solidFill>
                <a:uFillTx/>
                <a:latin typeface="Arial"/>
                <a:ea typeface="Times New Roman"/>
              </a:rPr>
              <a:t>присвоение родителю ИНН;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100" b="1" u="sng" strike="noStrike" spc="-1">
                <a:solidFill>
                  <a:srgbClr val="000000"/>
                </a:solidFill>
                <a:uFillTx/>
                <a:latin typeface="Arial"/>
                <a:ea typeface="Times New Roman"/>
              </a:rPr>
              <a:t>медицинское заключение об отсутствии </a:t>
            </a: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у ребенка инфекционных заболеваний, представляющих опасность для окружающих;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копии документов, подтверждающих осуществление родителем трудовой деятельности (при наличии);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копия СНИЛС родителя (при наличии), а также СНИЛС ребенка (при наличии).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100" b="1" i="1" strike="noStrike" spc="-1">
                <a:solidFill>
                  <a:srgbClr val="C00000"/>
                </a:solidFill>
                <a:latin typeface="Arial"/>
                <a:ea typeface="Times New Roman"/>
              </a:rPr>
              <a:t>Все документы представляются на русском языке или вместе с заверенным в установленном порядке</a:t>
            </a:r>
            <a:r>
              <a:rPr lang="ru-RU" sz="1100" b="1" i="1" strike="noStrike" spc="-1" baseline="30000">
                <a:solidFill>
                  <a:srgbClr val="C00000"/>
                </a:solidFill>
                <a:latin typeface="Arial"/>
                <a:ea typeface="Times New Roman"/>
              </a:rPr>
              <a:t> </a:t>
            </a:r>
            <a:r>
              <a:rPr lang="ru-RU" sz="1100" b="1" i="1" strike="noStrike" spc="-1">
                <a:solidFill>
                  <a:srgbClr val="C00000"/>
                </a:solidFill>
                <a:latin typeface="Arial"/>
                <a:ea typeface="Times New Roman"/>
              </a:rPr>
              <a:t> переводом на русский язык.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extBox 158"/>
          <p:cNvSpPr txBox="1"/>
          <p:nvPr/>
        </p:nvSpPr>
        <p:spPr>
          <a:xfrm>
            <a:off x="540000" y="900000"/>
            <a:ext cx="8460000" cy="378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pc="-1" dirty="0" smtClean="0">
                <a:solidFill>
                  <a:srgbClr val="000000"/>
                </a:solidFill>
                <a:latin typeface="Arial"/>
                <a:ea typeface="Times New Roman"/>
              </a:rPr>
              <a:t>Школа </a:t>
            </a:r>
            <a:r>
              <a:rPr lang="ru-RU" sz="1800" b="0" strike="noStrike" spc="-1" dirty="0" smtClean="0">
                <a:solidFill>
                  <a:srgbClr val="000000"/>
                </a:solidFill>
                <a:latin typeface="Arial"/>
                <a:ea typeface="Times New Roman"/>
              </a:rPr>
              <a:t>  </a:t>
            </a:r>
            <a:r>
              <a:rPr lang="ru-RU" sz="1800" b="0" strike="noStrike" spc="-1" dirty="0">
                <a:solidFill>
                  <a:srgbClr val="000000"/>
                </a:solidFill>
                <a:latin typeface="Arial"/>
                <a:ea typeface="Times New Roman"/>
              </a:rPr>
              <a:t>в срок </a:t>
            </a:r>
            <a:r>
              <a:rPr lang="ru-RU" sz="1800" b="1" strike="noStrike" spc="-1" dirty="0">
                <a:solidFill>
                  <a:srgbClr val="000000"/>
                </a:solidFill>
                <a:latin typeface="Arial"/>
                <a:ea typeface="Times New Roman"/>
              </a:rPr>
              <a:t>не более 5 рабочих дней проверяет комплектность </a:t>
            </a:r>
            <a:r>
              <a:rPr lang="ru-RU" sz="1800" b="0" strike="noStrike" spc="-1" dirty="0">
                <a:solidFill>
                  <a:srgbClr val="000000"/>
                </a:solidFill>
                <a:latin typeface="Arial"/>
                <a:ea typeface="Times New Roman"/>
              </a:rPr>
              <a:t>документов;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r>
              <a:rPr lang="ru-RU" sz="1800" b="0" strike="noStrike" spc="-1" dirty="0">
                <a:solidFill>
                  <a:srgbClr val="000000"/>
                </a:solidFill>
                <a:latin typeface="Arial"/>
                <a:ea typeface="Times New Roman"/>
              </a:rPr>
              <a:t> Если комплект неполный - возвращает заявление </a:t>
            </a:r>
            <a:r>
              <a:rPr lang="ru-RU" sz="1800" b="1" strike="noStrike" spc="-1" dirty="0">
                <a:solidFill>
                  <a:srgbClr val="000000"/>
                </a:solidFill>
                <a:latin typeface="Arial"/>
                <a:ea typeface="Times New Roman"/>
              </a:rPr>
              <a:t>БЕЗ РАССМОТРЕНИЯ;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r>
              <a:rPr lang="ru-RU" sz="1800" b="0" strike="noStrike" spc="-1" dirty="0">
                <a:solidFill>
                  <a:srgbClr val="000000"/>
                </a:solidFill>
                <a:latin typeface="Arial"/>
                <a:ea typeface="Times New Roman"/>
              </a:rPr>
              <a:t> Если представлен полный комплект документов, </a:t>
            </a:r>
            <a:r>
              <a:rPr lang="ru-RU" spc="-1" dirty="0" smtClean="0">
                <a:solidFill>
                  <a:srgbClr val="000000"/>
                </a:solidFill>
                <a:latin typeface="Arial"/>
                <a:ea typeface="Times New Roman"/>
              </a:rPr>
              <a:t>школа </a:t>
            </a:r>
            <a:r>
              <a:rPr lang="ru-RU" sz="1800" b="0" strike="noStrike" spc="-1" dirty="0" smtClean="0">
                <a:solidFill>
                  <a:srgbClr val="000000"/>
                </a:solidFill>
                <a:latin typeface="Arial"/>
                <a:ea typeface="Times New Roman"/>
              </a:rPr>
              <a:t>  </a:t>
            </a:r>
            <a:r>
              <a:rPr lang="ru-RU" sz="1800" b="1" strike="noStrike" spc="-1" dirty="0">
                <a:solidFill>
                  <a:srgbClr val="000000"/>
                </a:solidFill>
                <a:latin typeface="Arial"/>
                <a:ea typeface="Times New Roman"/>
              </a:rPr>
              <a:t>в течение 25 рабочих дней проверяет их достоверность</a:t>
            </a:r>
            <a:r>
              <a:rPr lang="ru-RU" sz="1800" b="0" strike="noStrike" spc="-1" dirty="0">
                <a:solidFill>
                  <a:srgbClr val="000000"/>
                </a:solidFill>
                <a:latin typeface="Arial"/>
                <a:ea typeface="Times New Roman"/>
              </a:rPr>
              <a:t>;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r>
              <a:rPr lang="ru-RU" sz="1800" b="0" strike="noStrike" spc="-1" dirty="0">
                <a:solidFill>
                  <a:srgbClr val="000000"/>
                </a:solidFill>
                <a:latin typeface="Arial"/>
                <a:ea typeface="Times New Roman"/>
              </a:rPr>
              <a:t> После проверки достоверности документов ребенок </a:t>
            </a:r>
            <a:r>
              <a:rPr lang="ru-RU" sz="1800" b="1" strike="noStrike" spc="-1" dirty="0">
                <a:solidFill>
                  <a:srgbClr val="000000"/>
                </a:solidFill>
                <a:latin typeface="Arial"/>
                <a:ea typeface="Times New Roman"/>
              </a:rPr>
              <a:t>направляется на тестирование знания русского языка в тестирующую организацию </a:t>
            </a:r>
            <a:r>
              <a:rPr lang="ru-RU" sz="1800" b="0" strike="noStrike" spc="-1" dirty="0">
                <a:solidFill>
                  <a:srgbClr val="000000"/>
                </a:solidFill>
                <a:latin typeface="Arial"/>
                <a:ea typeface="Times New Roman"/>
              </a:rPr>
              <a:t>;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r>
              <a:rPr lang="ru-RU" sz="1800" b="0" strike="noStrike" spc="-1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720000" y="193320"/>
            <a:ext cx="8280000" cy="60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1800" b="1" strike="noStrike" spc="-1">
                <a:solidFill>
                  <a:srgbClr val="000000"/>
                </a:solidFill>
                <a:latin typeface="Arial"/>
              </a:rPr>
              <a:t>АЛГОРИТМ ДЕЙСТВИЙ гимназии по приему иностранных граждан и лиц без гражданства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Номер слайда 3"/>
          <p:cNvSpPr/>
          <p:nvPr/>
        </p:nvSpPr>
        <p:spPr>
          <a:xfrm>
            <a:off x="7020000" y="4516560"/>
            <a:ext cx="2132640" cy="27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5C0A8125-12EC-4F37-A102-3A727B09481F}" type="slidenum">
              <a:rPr lang="ru-RU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9</a:t>
            </a:fld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AutoShape 2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3" name="AutoShape 4"/>
          <p:cNvSpPr/>
          <p:nvPr/>
        </p:nvSpPr>
        <p:spPr>
          <a:xfrm>
            <a:off x="307800" y="792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4" name="Прямоугольник 5"/>
          <p:cNvSpPr/>
          <p:nvPr/>
        </p:nvSpPr>
        <p:spPr>
          <a:xfrm>
            <a:off x="765000" y="1466640"/>
            <a:ext cx="8054280" cy="264924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0" strike="noStrike" spc="-1">
                <a:solidFill>
                  <a:srgbClr val="002060"/>
                </a:solidFill>
                <a:latin typeface="Arial"/>
                <a:ea typeface="DejaVu Sans"/>
              </a:rPr>
              <a:t>Дети с ОВЗ принимаются на обучение  по адаптированным образовательным программам только с </a:t>
            </a:r>
            <a:r>
              <a:rPr lang="ru-RU" sz="2800" b="1" strike="noStrike" spc="-1">
                <a:solidFill>
                  <a:srgbClr val="C00000"/>
                </a:solidFill>
                <a:latin typeface="Arial"/>
                <a:ea typeface="DejaVu Sans"/>
              </a:rPr>
              <a:t>согласия родителей </a:t>
            </a:r>
            <a:r>
              <a:rPr lang="ru-RU" sz="2800" b="0" strike="noStrike" spc="-1">
                <a:solidFill>
                  <a:srgbClr val="002060"/>
                </a:solidFill>
                <a:latin typeface="Arial"/>
                <a:ea typeface="DejaVu Sans"/>
              </a:rPr>
              <a:t>(законных представителей) и </a:t>
            </a:r>
            <a:r>
              <a:rPr lang="ru-RU" sz="2800" b="1" strike="noStrike" spc="-1">
                <a:solidFill>
                  <a:srgbClr val="C00000"/>
                </a:solidFill>
                <a:latin typeface="Arial"/>
                <a:ea typeface="DejaVu Sans"/>
              </a:rPr>
              <a:t>на основании рекомендаций ПМПК (в заключении определяется вид АООП)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Прямоугольник 2"/>
          <p:cNvSpPr/>
          <p:nvPr/>
        </p:nvSpPr>
        <p:spPr>
          <a:xfrm>
            <a:off x="765000" y="312840"/>
            <a:ext cx="7694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002060"/>
                </a:solidFill>
                <a:latin typeface="Arial"/>
                <a:ea typeface="DejaVu Sans"/>
              </a:rPr>
              <a:t>Прием на обучение детей с ОВЗ 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10668</TotalTime>
  <Words>603</Words>
  <Application>Microsoft Office PowerPoint</Application>
  <PresentationFormat>Экран (16:9)</PresentationFormat>
  <Paragraphs>93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2" baseType="lpstr">
      <vt:lpstr>Arial</vt:lpstr>
      <vt:lpstr>Arial MT</vt:lpstr>
      <vt:lpstr>Calibri</vt:lpstr>
      <vt:lpstr>DejaVu Sans</vt:lpstr>
      <vt:lpstr>OpenSymbol</vt:lpstr>
      <vt:lpstr>Symbol</vt:lpstr>
      <vt:lpstr>Times New Roman</vt:lpstr>
      <vt:lpstr>Verdana</vt:lpstr>
      <vt:lpstr>Wingdings</vt:lpstr>
      <vt:lpstr>2_Тема Office</vt:lpstr>
      <vt:lpstr>2_Тема Office</vt:lpstr>
      <vt:lpstr>Прием в 1 класс  в 2026-2027 учебном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Для зачисления в первый класс на следующий учебный год заявителем представляются оригиналы и  копии следующих документов: </vt:lpstr>
      <vt:lpstr>Презентация PowerPoint</vt:lpstr>
      <vt:lpstr>Презентация PowerPoint</vt:lpstr>
      <vt:lpstr>Презентация PowerPoint</vt:lpstr>
      <vt:lpstr>Презентация PowerPoint</vt:lpstr>
      <vt:lpstr>СПОСОБЫ ПРИЕМА В ПЕРВЫЕ КЛАССЫ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Ковалева Валерия Юрьевна</dc:creator>
  <dc:description/>
  <cp:lastModifiedBy>admin</cp:lastModifiedBy>
  <cp:revision>1092</cp:revision>
  <cp:lastPrinted>2022-02-21T16:46:07Z</cp:lastPrinted>
  <dcterms:created xsi:type="dcterms:W3CDTF">2015-10-13T08:15:21Z</dcterms:created>
  <dcterms:modified xsi:type="dcterms:W3CDTF">2026-03-21T14:09:05Z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(16:9)</vt:lpwstr>
  </property>
  <property fmtid="{D5CDD505-2E9C-101B-9397-08002B2CF9AE}" pid="3" name="Slides">
    <vt:i4>13</vt:i4>
  </property>
</Properties>
</file>